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666" r:id="rId5"/>
  </p:sldMasterIdLst>
  <p:notesMasterIdLst>
    <p:notesMasterId r:id="rId26"/>
  </p:notesMasterIdLst>
  <p:handoutMasterIdLst>
    <p:handoutMasterId r:id="rId27"/>
  </p:handoutMasterIdLst>
  <p:sldIdLst>
    <p:sldId id="335" r:id="rId6"/>
    <p:sldId id="336" r:id="rId7"/>
    <p:sldId id="337" r:id="rId8"/>
    <p:sldId id="338" r:id="rId9"/>
    <p:sldId id="339" r:id="rId10"/>
    <p:sldId id="340" r:id="rId11"/>
    <p:sldId id="317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55" r:id="rId2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3" userDrawn="1">
          <p15:clr>
            <a:srgbClr val="A4A3A4"/>
          </p15:clr>
        </p15:guide>
        <p15:guide id="4" orient="horz" pos="3226" userDrawn="1">
          <p15:clr>
            <a:srgbClr val="A4A3A4"/>
          </p15:clr>
        </p15:guide>
        <p15:guide id="5" pos="695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46" userDrawn="1">
          <p15:clr>
            <a:srgbClr val="A4A3A4"/>
          </p15:clr>
        </p15:guide>
        <p15:guide id="12" pos="6671" userDrawn="1">
          <p15:clr>
            <a:srgbClr val="A4A3A4"/>
          </p15:clr>
        </p15:guide>
        <p15:guide id="15" pos="2194" userDrawn="1">
          <p15:clr>
            <a:srgbClr val="A4A3A4"/>
          </p15:clr>
        </p15:guide>
        <p15:guide id="16" pos="2759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2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485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23" userDrawn="1">
          <p15:clr>
            <a:srgbClr val="A4A3A4"/>
          </p15:clr>
        </p15:guide>
        <p15:guide id="25" pos="5289" userDrawn="1">
          <p15:clr>
            <a:srgbClr val="A4A3A4"/>
          </p15:clr>
        </p15:guide>
        <p15:guide id="26" pos="73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544" autoAdjust="0"/>
  </p:normalViewPr>
  <p:slideViewPr>
    <p:cSldViewPr snapToGrid="0" snapToObjects="1" showGuides="1">
      <p:cViewPr varScale="1">
        <p:scale>
          <a:sx n="86" d="100"/>
          <a:sy n="86" d="100"/>
        </p:scale>
        <p:origin x="1494" y="78"/>
      </p:cViewPr>
      <p:guideLst>
        <p:guide orient="horz" pos="2613"/>
        <p:guide orient="horz" pos="3226"/>
        <p:guide pos="6952"/>
        <p:guide orient="horz"/>
        <p:guide orient="horz" pos="4008"/>
        <p:guide orient="horz" pos="2346"/>
        <p:guide pos="6671"/>
        <p:guide pos="2194"/>
        <p:guide pos="2759"/>
        <p:guide pos="3288"/>
        <p:guide pos="4022"/>
        <p:guide pos="4392"/>
        <p:guide pos="4944"/>
        <p:guide pos="5485"/>
        <p:guide pos="6072"/>
        <p:guide orient="horz" pos="2423"/>
        <p:guide pos="5289"/>
        <p:guide pos="73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c620ba3c8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6c620ba3c8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0a131ff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0a131ff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0a131ff5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0a131ff5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0a131ff5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0a131ff5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70a131ff51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70a131ff51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2025 онд 44 гомдол хэлэлцэн шийдвэрлэсэн бөгөөд 6 зөрчөөгүй, 3 залруулсан, 35 зөрчсөн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70a131ff5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70a131ff5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70a131ff5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70a131ff5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70a131ff5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70a131ff5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70a131ff5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70a131ff5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70a131ff5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70a131ff5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70a131ff5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70a131ff5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70a131ff51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70a131ff51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/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/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/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/>
            <p:cNvSpPr/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/>
            <p:cNvSpPr/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/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/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/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/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/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/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/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/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/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/>
          <p:cNvSpPr/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1" name="Freeform 70"/>
          <p:cNvSpPr/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3" name="Image 4"/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/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/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/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/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/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Content Placeholder 3"/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490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690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890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210">
              <a:spcBef>
                <a:spcPts val="1000"/>
              </a:spcBef>
              <a:defRPr sz="1800"/>
            </a:lvl2pPr>
            <a:lvl3pPr indent="-283210">
              <a:spcBef>
                <a:spcPts val="1000"/>
              </a:spcBef>
              <a:defRPr sz="1800"/>
            </a:lvl3pPr>
            <a:lvl4pPr indent="-283210">
              <a:spcBef>
                <a:spcPts val="1000"/>
              </a:spcBef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/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/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/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/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/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/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/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/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93"/>
          <a:stretch>
            <a:fillRect/>
          </a:stretch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/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3" name="Graphic 42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93"/>
          <a:stretch>
            <a:fillRect/>
          </a:stretch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/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/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/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5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703631" y="0"/>
            <a:ext cx="4488360" cy="6858057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3724" y="62380"/>
                </a:moveTo>
                <a:lnTo>
                  <a:pt x="31690" y="62380"/>
                </a:lnTo>
                <a:lnTo>
                  <a:pt x="31690" y="0"/>
                </a:lnTo>
                <a:lnTo>
                  <a:pt x="1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 rot="883">
            <a:off x="1315400" y="3737300"/>
            <a:ext cx="62260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Thasadith" panose="00000500000000000000"/>
              <a:buNone/>
              <a:defRPr sz="6935">
                <a:solidFill>
                  <a:schemeClr val="accent1"/>
                </a:solidFill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 rot="1304">
            <a:off x="8196131" y="606600"/>
            <a:ext cx="3162800" cy="105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T Serif" panose="020A0603040505020204"/>
              <a:buNone/>
              <a:defRPr sz="3735">
                <a:solidFill>
                  <a:schemeClr val="lt1"/>
                </a:solidFill>
                <a:latin typeface="PT Serif" panose="020A0603040505020204"/>
                <a:ea typeface="PT Serif" panose="020A0603040505020204"/>
                <a:cs typeface="PT Serif" panose="020A0603040505020204"/>
                <a:sym typeface="PT Serif" panose="020A0603040505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1804236" y="10300"/>
            <a:ext cx="12191859" cy="6858057"/>
          </a:xfrm>
          <a:custGeom>
            <a:avLst/>
            <a:gdLst/>
            <a:ahLst/>
            <a:cxnLst/>
            <a:rect l="l" t="t" r="r" b="b"/>
            <a:pathLst>
              <a:path w="93570" h="62380" extrusionOk="0">
                <a:moveTo>
                  <a:pt x="0" y="62380"/>
                </a:moveTo>
                <a:lnTo>
                  <a:pt x="93570" y="0"/>
                </a:lnTo>
                <a:lnTo>
                  <a:pt x="93570" y="6238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75000">
                <a:schemeClr val="accent2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81333" y="4598060"/>
            <a:ext cx="48212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 flipH="1">
            <a:off x="4192933" y="5348433"/>
            <a:ext cx="4045600" cy="10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7236432" y="4441693"/>
            <a:ext cx="4306800" cy="16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866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353800" y="2637667"/>
            <a:ext cx="4025600" cy="37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609600" lvl="0" indent="-44005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aleway Thin"/>
              <a:buChar char="●"/>
              <a:defRPr sz="2135"/>
            </a:lvl1pPr>
            <a:lvl2pPr marL="1219200" lvl="1" indent="-440055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800" lvl="2" indent="-431800">
              <a:spcBef>
                <a:spcPct val="4270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400" lvl="3" indent="-431800">
              <a:spcBef>
                <a:spcPct val="4270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8000" lvl="4" indent="-406400">
              <a:spcBef>
                <a:spcPct val="4270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600" lvl="5" indent="-406400">
              <a:spcBef>
                <a:spcPct val="4270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200" lvl="6" indent="-414655">
              <a:spcBef>
                <a:spcPct val="4270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800" lvl="7" indent="-414655">
              <a:spcBef>
                <a:spcPct val="4270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400" lvl="8" indent="-406400">
              <a:spcBef>
                <a:spcPct val="4270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817411" y="458495"/>
            <a:ext cx="4207200" cy="10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 rot="10800000" flipH="1">
            <a:off x="7809448" y="33"/>
            <a:ext cx="4382552" cy="685816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ctrTitle"/>
          </p:nvPr>
        </p:nvSpPr>
        <p:spPr>
          <a:xfrm flipH="1">
            <a:off x="5123157" y="4025325"/>
            <a:ext cx="20808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 flipH="1">
            <a:off x="4421167" y="4585600"/>
            <a:ext cx="2782800" cy="1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ctrTitle" idx="2"/>
          </p:nvPr>
        </p:nvSpPr>
        <p:spPr>
          <a:xfrm flipH="1">
            <a:off x="4086159" y="1055785"/>
            <a:ext cx="24236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 flipH="1">
            <a:off x="3726933" y="1597467"/>
            <a:ext cx="2782800" cy="17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 idx="4"/>
          </p:nvPr>
        </p:nvSpPr>
        <p:spPr>
          <a:xfrm>
            <a:off x="7236467" y="462132"/>
            <a:ext cx="41304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92876" y="474188"/>
            <a:ext cx="4207200" cy="16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 rot="10800000" flipH="1">
            <a:off x="7809448" y="33"/>
            <a:ext cx="4382552" cy="685816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8090333" y="462133"/>
            <a:ext cx="32764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ubTitle" idx="1"/>
          </p:nvPr>
        </p:nvSpPr>
        <p:spPr>
          <a:xfrm flipH="1">
            <a:off x="832933" y="644800"/>
            <a:ext cx="6978000" cy="5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 idx="2"/>
          </p:nvPr>
        </p:nvSpPr>
        <p:spPr>
          <a:xfrm>
            <a:off x="792876" y="474188"/>
            <a:ext cx="4207200" cy="16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 b="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 b="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 b="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 b="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 b="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 b="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 b="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 b="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/>
        </p:nvSpPr>
        <p:spPr>
          <a:xfrm rot="10800000" flipH="1">
            <a:off x="0" y="1464296"/>
            <a:ext cx="9588844" cy="5393669"/>
          </a:xfrm>
          <a:custGeom>
            <a:avLst/>
            <a:gdLst/>
            <a:ahLst/>
            <a:cxnLst/>
            <a:rect l="l" t="t" r="r" b="b"/>
            <a:pathLst>
              <a:path w="93571" h="62381" extrusionOk="0">
                <a:moveTo>
                  <a:pt x="93570" y="1"/>
                </a:moveTo>
                <a:lnTo>
                  <a:pt x="0" y="62381"/>
                </a:lnTo>
                <a:lnTo>
                  <a:pt x="0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1049167" y="3873559"/>
            <a:ext cx="4986400" cy="2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Thasadith" panose="00000500000000000000"/>
              <a:buNone/>
              <a:defRPr sz="6400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819633" y="1752700"/>
            <a:ext cx="3282800" cy="2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26868" y="297032"/>
            <a:ext cx="41304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 flipH="1">
            <a:off x="2880167" y="3986400"/>
            <a:ext cx="2760800" cy="23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792867" y="448300"/>
            <a:ext cx="2252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CUSTOM_1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850333" y="720000"/>
            <a:ext cx="4434000" cy="10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 hasCustomPrompt="1"/>
          </p:nvPr>
        </p:nvSpPr>
        <p:spPr>
          <a:xfrm rot="121">
            <a:off x="461088" y="3142155"/>
            <a:ext cx="11360800" cy="16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2"/>
          <p:cNvSpPr txBox="1">
            <a:spLocks noGrp="1"/>
          </p:cNvSpPr>
          <p:nvPr>
            <p:ph type="subTitle" idx="1"/>
          </p:nvPr>
        </p:nvSpPr>
        <p:spPr>
          <a:xfrm flipH="1">
            <a:off x="4642867" y="2089835"/>
            <a:ext cx="29064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9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/>
          <p:nvPr/>
        </p:nvSpPr>
        <p:spPr>
          <a:xfrm flipH="1">
            <a:off x="-2276133" y="15516"/>
            <a:ext cx="4173653" cy="683404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" name="Google Shape;53;p13"/>
          <p:cNvSpPr/>
          <p:nvPr/>
        </p:nvSpPr>
        <p:spPr>
          <a:xfrm rot="10800000" flipH="1">
            <a:off x="8018467" y="-53495"/>
            <a:ext cx="4173653" cy="683404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hasCustomPrompt="1"/>
          </p:nvPr>
        </p:nvSpPr>
        <p:spPr>
          <a:xfrm flipH="1">
            <a:off x="2898265" y="3802967"/>
            <a:ext cx="1764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8000" b="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 flipH="1">
            <a:off x="3549151" y="961823"/>
            <a:ext cx="2959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2"/>
          </p:nvPr>
        </p:nvSpPr>
        <p:spPr>
          <a:xfrm>
            <a:off x="4265300" y="4054003"/>
            <a:ext cx="28760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3"/>
          </p:nvPr>
        </p:nvSpPr>
        <p:spPr>
          <a:xfrm>
            <a:off x="8966700" y="459600"/>
            <a:ext cx="23884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4"/>
          </p:nvPr>
        </p:nvSpPr>
        <p:spPr>
          <a:xfrm flipH="1">
            <a:off x="3900076" y="2501075"/>
            <a:ext cx="2959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5"/>
          </p:nvPr>
        </p:nvSpPr>
        <p:spPr>
          <a:xfrm>
            <a:off x="4658135" y="5594863"/>
            <a:ext cx="2959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6"/>
          </p:nvPr>
        </p:nvSpPr>
        <p:spPr>
          <a:xfrm flipH="1">
            <a:off x="3549200" y="423300"/>
            <a:ext cx="2817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 panose="000005000000000000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7"/>
          </p:nvPr>
        </p:nvSpPr>
        <p:spPr>
          <a:xfrm>
            <a:off x="4265303" y="3509143"/>
            <a:ext cx="2876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 panose="000005000000000000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8"/>
          </p:nvPr>
        </p:nvSpPr>
        <p:spPr>
          <a:xfrm flipH="1">
            <a:off x="3900133" y="1968928"/>
            <a:ext cx="1700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 panose="000005000000000000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9"/>
          </p:nvPr>
        </p:nvSpPr>
        <p:spPr>
          <a:xfrm>
            <a:off x="4658135" y="5050047"/>
            <a:ext cx="258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 panose="000005000000000000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 panose="00000500000000000000"/>
              <a:buNone/>
              <a:defRPr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3" hasCustomPrompt="1"/>
          </p:nvPr>
        </p:nvSpPr>
        <p:spPr>
          <a:xfrm>
            <a:off x="2517279" y="2233443"/>
            <a:ext cx="1764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80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3291979" y="5333445"/>
            <a:ext cx="1764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8000" b="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 idx="15" hasCustomPrompt="1"/>
          </p:nvPr>
        </p:nvSpPr>
        <p:spPr>
          <a:xfrm>
            <a:off x="2187067" y="710267"/>
            <a:ext cx="1764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80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Thasadith" panose="00000500000000000000"/>
              <a:buNone/>
              <a:defRPr sz="7335">
                <a:latin typeface="Thasadith" panose="00000500000000000000"/>
                <a:ea typeface="Thasadith" panose="00000500000000000000"/>
                <a:cs typeface="Thasadith" panose="00000500000000000000"/>
                <a:sym typeface="Thasadith" panose="00000500000000000000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 rot="10800000">
            <a:off x="-19" y="33"/>
            <a:ext cx="4382552" cy="685816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ctrTitle"/>
          </p:nvPr>
        </p:nvSpPr>
        <p:spPr>
          <a:xfrm flipH="1">
            <a:off x="5571700" y="5526283"/>
            <a:ext cx="2579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 flipH="1">
            <a:off x="5571700" y="3782388"/>
            <a:ext cx="257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 idx="2"/>
          </p:nvPr>
        </p:nvSpPr>
        <p:spPr>
          <a:xfrm>
            <a:off x="804700" y="461500"/>
            <a:ext cx="3275600" cy="16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ctrTitle" idx="3"/>
          </p:nvPr>
        </p:nvSpPr>
        <p:spPr>
          <a:xfrm flipH="1">
            <a:off x="5571700" y="2432665"/>
            <a:ext cx="2579600" cy="5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4"/>
          </p:nvPr>
        </p:nvSpPr>
        <p:spPr>
          <a:xfrm flipH="1">
            <a:off x="5571700" y="519933"/>
            <a:ext cx="257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ctrTitle" idx="5"/>
          </p:nvPr>
        </p:nvSpPr>
        <p:spPr>
          <a:xfrm flipH="1">
            <a:off x="8889628" y="3950648"/>
            <a:ext cx="2579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6"/>
          </p:nvPr>
        </p:nvSpPr>
        <p:spPr>
          <a:xfrm flipH="1">
            <a:off x="8889541" y="2205067"/>
            <a:ext cx="24180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2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/>
          <p:nvPr/>
        </p:nvSpPr>
        <p:spPr>
          <a:xfrm rot="10800000" flipH="1">
            <a:off x="8018347" y="33"/>
            <a:ext cx="4173653" cy="6858167"/>
          </a:xfrm>
          <a:custGeom>
            <a:avLst/>
            <a:gdLst/>
            <a:ahLst/>
            <a:cxnLst/>
            <a:rect l="l" t="t" r="r" b="b"/>
            <a:pathLst>
              <a:path w="38097" h="62381" extrusionOk="0">
                <a:moveTo>
                  <a:pt x="0" y="62380"/>
                </a:moveTo>
                <a:lnTo>
                  <a:pt x="38097" y="62380"/>
                </a:lnTo>
                <a:lnTo>
                  <a:pt x="38097" y="1"/>
                </a:lnTo>
                <a:lnTo>
                  <a:pt x="13724" y="1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ctrTitle"/>
          </p:nvPr>
        </p:nvSpPr>
        <p:spPr>
          <a:xfrm flipH="1">
            <a:off x="833000" y="4405067"/>
            <a:ext cx="2579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ubTitle" idx="1"/>
          </p:nvPr>
        </p:nvSpPr>
        <p:spPr>
          <a:xfrm flipH="1">
            <a:off x="833100" y="4967867"/>
            <a:ext cx="324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ctrTitle" idx="2"/>
          </p:nvPr>
        </p:nvSpPr>
        <p:spPr>
          <a:xfrm flipH="1">
            <a:off x="833000" y="1548767"/>
            <a:ext cx="3298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3"/>
          </p:nvPr>
        </p:nvSpPr>
        <p:spPr>
          <a:xfrm flipH="1">
            <a:off x="832800" y="2111567"/>
            <a:ext cx="3193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ctrTitle" idx="4"/>
          </p:nvPr>
        </p:nvSpPr>
        <p:spPr>
          <a:xfrm flipH="1">
            <a:off x="4565617" y="1548767"/>
            <a:ext cx="32452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5"/>
          </p:nvPr>
        </p:nvSpPr>
        <p:spPr>
          <a:xfrm flipH="1">
            <a:off x="4565617" y="2111577"/>
            <a:ext cx="324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title" idx="6"/>
          </p:nvPr>
        </p:nvSpPr>
        <p:spPr>
          <a:xfrm>
            <a:off x="6849900" y="448795"/>
            <a:ext cx="45248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ctrTitle" idx="7"/>
          </p:nvPr>
        </p:nvSpPr>
        <p:spPr>
          <a:xfrm flipH="1">
            <a:off x="4565617" y="4405067"/>
            <a:ext cx="2579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ubTitle" idx="8"/>
          </p:nvPr>
        </p:nvSpPr>
        <p:spPr>
          <a:xfrm flipH="1">
            <a:off x="4565617" y="4967877"/>
            <a:ext cx="324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2698631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ctrTitle"/>
          </p:nvPr>
        </p:nvSpPr>
        <p:spPr>
          <a:xfrm flipH="1">
            <a:off x="7964257" y="2717143"/>
            <a:ext cx="2432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 flipH="1">
            <a:off x="7576657" y="3372812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ctrTitle" idx="2"/>
          </p:nvPr>
        </p:nvSpPr>
        <p:spPr>
          <a:xfrm flipH="1">
            <a:off x="8315457" y="758509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3"/>
          </p:nvPr>
        </p:nvSpPr>
        <p:spPr>
          <a:xfrm flipH="1">
            <a:off x="7576657" y="1405211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ctrTitle" idx="4"/>
          </p:nvPr>
        </p:nvSpPr>
        <p:spPr>
          <a:xfrm flipH="1">
            <a:off x="8315457" y="4710531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5"/>
          </p:nvPr>
        </p:nvSpPr>
        <p:spPr>
          <a:xfrm flipH="1">
            <a:off x="7576657" y="5348263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ctrTitle" idx="6"/>
          </p:nvPr>
        </p:nvSpPr>
        <p:spPr>
          <a:xfrm flipH="1">
            <a:off x="4806701" y="793016"/>
            <a:ext cx="2080800" cy="7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7"/>
          </p:nvPr>
        </p:nvSpPr>
        <p:spPr>
          <a:xfrm flipH="1">
            <a:off x="4067901" y="1405209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ctrTitle" idx="8"/>
          </p:nvPr>
        </p:nvSpPr>
        <p:spPr>
          <a:xfrm flipH="1">
            <a:off x="4806701" y="4710531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subTitle" idx="9"/>
          </p:nvPr>
        </p:nvSpPr>
        <p:spPr>
          <a:xfrm flipH="1">
            <a:off x="4067901" y="5348263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ctrTitle" idx="13"/>
          </p:nvPr>
        </p:nvSpPr>
        <p:spPr>
          <a:xfrm flipH="1">
            <a:off x="4806701" y="271714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4"/>
          </p:nvPr>
        </p:nvSpPr>
        <p:spPr>
          <a:xfrm flipH="1">
            <a:off x="4067901" y="3372812"/>
            <a:ext cx="2819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title" idx="15"/>
          </p:nvPr>
        </p:nvSpPr>
        <p:spPr>
          <a:xfrm>
            <a:off x="792867" y="474200"/>
            <a:ext cx="3284000" cy="9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8624200" y="453333"/>
            <a:ext cx="2763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CUSTOM_4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title" hasCustomPrompt="1"/>
          </p:nvPr>
        </p:nvSpPr>
        <p:spPr>
          <a:xfrm>
            <a:off x="7670500" y="4418000"/>
            <a:ext cx="2438800" cy="10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8" name="Google Shape;108;p18"/>
          <p:cNvSpPr txBox="1">
            <a:spLocks noGrp="1"/>
          </p:cNvSpPr>
          <p:nvPr>
            <p:ph type="title" idx="2" hasCustomPrompt="1"/>
          </p:nvPr>
        </p:nvSpPr>
        <p:spPr>
          <a:xfrm>
            <a:off x="4428895" y="1710000"/>
            <a:ext cx="3293200" cy="12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"/>
          </p:nvPr>
        </p:nvSpPr>
        <p:spPr>
          <a:xfrm flipH="1">
            <a:off x="4121065" y="4210000"/>
            <a:ext cx="3420000" cy="1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3"/>
          </p:nvPr>
        </p:nvSpPr>
        <p:spPr>
          <a:xfrm flipH="1">
            <a:off x="7879493" y="1588033"/>
            <a:ext cx="1898800" cy="1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3200"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title" idx="4"/>
          </p:nvPr>
        </p:nvSpPr>
        <p:spPr>
          <a:xfrm>
            <a:off x="804700" y="456933"/>
            <a:ext cx="26376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1">
  <p:cSld name="CUSTOM_10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subTitle" idx="1"/>
          </p:nvPr>
        </p:nvSpPr>
        <p:spPr>
          <a:xfrm flipH="1">
            <a:off x="2947475" y="5231397"/>
            <a:ext cx="2396000" cy="14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792868" y="448300"/>
            <a:ext cx="2097200" cy="16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CUSTOM_13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 flipH="1">
            <a:off x="8125328" y="-18833"/>
            <a:ext cx="4066672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800203" y="1316517"/>
            <a:ext cx="5360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Catamaran Thin"/>
              <a:buChar char="■"/>
              <a:defRPr sz="1865"/>
            </a:lvl1pPr>
            <a:lvl2pPr marL="1219200" lvl="1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○"/>
              <a:defRPr/>
            </a:lvl2pPr>
            <a:lvl3pPr marL="1828800" lvl="2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■"/>
              <a:defRPr/>
            </a:lvl3pPr>
            <a:lvl4pPr marL="2438400" lvl="3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●"/>
              <a:defRPr/>
            </a:lvl4pPr>
            <a:lvl5pPr marL="3048000" lvl="4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○"/>
              <a:defRPr/>
            </a:lvl5pPr>
            <a:lvl6pPr marL="3657600" lvl="5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■"/>
              <a:defRPr/>
            </a:lvl6pPr>
            <a:lvl7pPr marL="4267200" lvl="6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●"/>
              <a:defRPr/>
            </a:lvl7pPr>
            <a:lvl8pPr marL="4876800" lvl="7" indent="-406400" rtl="0">
              <a:spcBef>
                <a:spcPct val="427000"/>
              </a:spcBef>
              <a:spcAft>
                <a:spcPts val="0"/>
              </a:spcAft>
              <a:buSzPts val="1200"/>
              <a:buFont typeface="Catamaran Thin"/>
              <a:buChar char="○"/>
              <a:defRPr/>
            </a:lvl8pPr>
            <a:lvl9pPr marL="5486400" lvl="8" indent="-406400" rtl="0">
              <a:spcBef>
                <a:spcPct val="427000"/>
              </a:spcBef>
              <a:spcAft>
                <a:spcPts val="1600"/>
              </a:spcAft>
              <a:buSzPts val="1200"/>
              <a:buFont typeface="Catamaran Thin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7269800" y="436732"/>
            <a:ext cx="41304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 2">
  <p:cSld name="CUSTOM_13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/>
          <p:nvPr/>
        </p:nvSpPr>
        <p:spPr>
          <a:xfrm>
            <a:off x="0" y="-18833"/>
            <a:ext cx="3791392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3810099" y="1314233"/>
            <a:ext cx="742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aleway Thin"/>
              <a:buChar char="■"/>
              <a:defRPr sz="1865"/>
            </a:lvl1pPr>
            <a:lvl2pPr marL="1219200" lvl="1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828800" lvl="2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2438400" lvl="3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3048000" lvl="4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3657600" lvl="5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4267200" lvl="6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4876800" lvl="7" indent="-406400" rtl="0">
              <a:spcBef>
                <a:spcPct val="4270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5486400" lvl="8" indent="-406400" rtl="0">
              <a:spcBef>
                <a:spcPct val="4270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792800" y="449433"/>
            <a:ext cx="34748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TITLE_AND_DESCRIPTION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/>
          <p:nvPr/>
        </p:nvSpPr>
        <p:spPr>
          <a:xfrm flipH="1">
            <a:off x="107" y="0"/>
            <a:ext cx="4957161" cy="6858057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3724" y="62380"/>
                </a:moveTo>
                <a:lnTo>
                  <a:pt x="31690" y="62380"/>
                </a:lnTo>
                <a:lnTo>
                  <a:pt x="31690" y="0"/>
                </a:lnTo>
                <a:lnTo>
                  <a:pt x="1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1"/>
          </p:nvPr>
        </p:nvSpPr>
        <p:spPr>
          <a:xfrm>
            <a:off x="819633" y="1752700"/>
            <a:ext cx="3282800" cy="24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826868" y="297032"/>
            <a:ext cx="4130400" cy="12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2"/>
          <p:cNvSpPr txBox="1"/>
          <p:nvPr/>
        </p:nvSpPr>
        <p:spPr>
          <a:xfrm>
            <a:off x="6729536" y="4672500"/>
            <a:ext cx="46052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335" kern="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rPr>
              <a:t>CREDITS: This presentation template was created by </a:t>
            </a:r>
            <a:r>
              <a:rPr lang="en-GB" sz="1335" kern="0">
                <a:solidFill>
                  <a:schemeClr val="dk1"/>
                </a:solidFill>
                <a:uFill>
                  <a:noFill/>
                </a:uFill>
                <a:latin typeface="Overpass SemiBold" panose="00000700000000000000"/>
                <a:ea typeface="Overpass SemiBold" panose="00000700000000000000"/>
                <a:cs typeface="Overpass SemiBold" panose="00000700000000000000"/>
                <a:sym typeface="Overpass SemiBold" panose="00000700000000000000"/>
                <a:hlinkClick r:id="rId2"/>
              </a:rPr>
              <a:t>Slidesgo</a:t>
            </a:r>
            <a:r>
              <a:rPr lang="en-GB" sz="1335" kern="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rPr>
              <a:t>, including icons by </a:t>
            </a:r>
            <a:r>
              <a:rPr lang="en-GB" sz="1335" kern="0">
                <a:solidFill>
                  <a:schemeClr val="dk1"/>
                </a:solidFill>
                <a:uFill>
                  <a:noFill/>
                </a:uFill>
                <a:latin typeface="Overpass SemiBold" panose="00000700000000000000"/>
                <a:ea typeface="Overpass SemiBold" panose="00000700000000000000"/>
                <a:cs typeface="Overpass SemiBold" panose="00000700000000000000"/>
                <a:sym typeface="Overpass SemiBold" panose="00000700000000000000"/>
                <a:hlinkClick r:id="rId3"/>
              </a:rPr>
              <a:t>Flaticon</a:t>
            </a:r>
            <a:r>
              <a:rPr lang="en-GB" sz="1335" kern="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rPr>
              <a:t>, and infographics &amp; images by </a:t>
            </a:r>
            <a:r>
              <a:rPr lang="en-GB" sz="1335" kern="0">
                <a:solidFill>
                  <a:schemeClr val="dk1"/>
                </a:solidFill>
                <a:uFill>
                  <a:noFill/>
                </a:uFill>
                <a:latin typeface="Overpass SemiBold" panose="00000700000000000000"/>
                <a:ea typeface="Overpass SemiBold" panose="00000700000000000000"/>
                <a:cs typeface="Overpass SemiBold" panose="00000700000000000000"/>
                <a:sym typeface="Overpass SemiBold" panose="00000700000000000000"/>
                <a:hlinkClick r:id="rId4"/>
              </a:rPr>
              <a:t>Freepik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15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512167" y="1224800"/>
            <a:ext cx="4798400" cy="44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440055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 sz="1865"/>
            </a:lvl1pPr>
            <a:lvl2pPr marL="1219200" lvl="1" indent="-440055" rtl="0">
              <a:spcBef>
                <a:spcPct val="4270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800" lvl="2" indent="-431800" rtl="0">
              <a:spcBef>
                <a:spcPct val="4270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400" lvl="3" indent="-431800" rtl="0">
              <a:spcBef>
                <a:spcPct val="4270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8000" lvl="4" indent="-406400" rtl="0">
              <a:spcBef>
                <a:spcPct val="4270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600" lvl="5" indent="-406400" rtl="0">
              <a:spcBef>
                <a:spcPct val="4270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200" lvl="6" indent="-414655" rtl="0">
              <a:spcBef>
                <a:spcPct val="4270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800" lvl="7" indent="-414655" rtl="0">
              <a:spcBef>
                <a:spcPct val="4270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400" lvl="8" indent="-406400" rtl="0">
              <a:spcBef>
                <a:spcPct val="4270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6634031" y="456933"/>
            <a:ext cx="4757200" cy="16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7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5561400" y="459600"/>
            <a:ext cx="57936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6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/>
          <p:nvPr/>
        </p:nvSpPr>
        <p:spPr>
          <a:xfrm flipH="1">
            <a:off x="8125328" y="-18833"/>
            <a:ext cx="4066672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350003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345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nica One" panose="02000506000000020004"/>
              <a:buNone/>
              <a:defRPr sz="3200">
                <a:solidFill>
                  <a:schemeClr val="dk1"/>
                </a:solidFill>
                <a:latin typeface="Unica One" panose="02000506000000020004"/>
                <a:ea typeface="Unica One" panose="02000506000000020004"/>
                <a:cs typeface="Unica One" panose="02000506000000020004"/>
                <a:sym typeface="Unica One" panose="02000506000000020004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 ExtraLight" panose="00000300000000000000"/>
              <a:buChar char="●"/>
              <a:defRPr sz="24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1pPr>
            <a:lvl2pPr marL="1219200" lvl="1" indent="-423545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 ExtraLight" panose="00000300000000000000"/>
              <a:buChar char="○"/>
              <a:defRPr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2pPr>
            <a:lvl3pPr marL="1828800" lvl="2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■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3pPr>
            <a:lvl4pPr marL="2438400" lvl="3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●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4pPr>
            <a:lvl5pPr marL="3048000" lvl="4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○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5pPr>
            <a:lvl6pPr marL="3657600" lvl="5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■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6pPr>
            <a:lvl7pPr marL="4267200" lvl="6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●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7pPr>
            <a:lvl8pPr marL="4876800" lvl="7" indent="-406400">
              <a:lnSpc>
                <a:spcPct val="115000"/>
              </a:lnSpc>
              <a:spcBef>
                <a:spcPct val="427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verpass ExtraLight" panose="00000300000000000000"/>
              <a:buChar char="○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8pPr>
            <a:lvl9pPr marL="5486400" lvl="8" indent="-406400">
              <a:lnSpc>
                <a:spcPct val="115000"/>
              </a:lnSpc>
              <a:spcBef>
                <a:spcPct val="4270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Overpass ExtraLight" panose="00000300000000000000"/>
              <a:buChar char="■"/>
              <a:defRPr sz="1600">
                <a:solidFill>
                  <a:schemeClr val="dk1"/>
                </a:solidFill>
                <a:latin typeface="Overpass ExtraLight" panose="00000300000000000000"/>
                <a:ea typeface="Overpass ExtraLight" panose="00000300000000000000"/>
                <a:cs typeface="Overpass ExtraLight" panose="00000300000000000000"/>
                <a:sym typeface="Overpass ExtraLight" panose="00000300000000000000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0"/>
          <p:cNvPicPr preferRelativeResize="0"/>
          <p:nvPr/>
        </p:nvPicPr>
        <p:blipFill rotWithShape="1">
          <a:blip r:embed="rId3"/>
          <a:srcRect l="18916" t="19001" b="72"/>
          <a:stretch>
            <a:fillRect/>
          </a:stretch>
        </p:blipFill>
        <p:spPr>
          <a:xfrm flipH="1">
            <a:off x="-1917733" y="-19572"/>
            <a:ext cx="10338400" cy="6886800"/>
          </a:xfrm>
          <a:prstGeom prst="parallelogram">
            <a:avLst>
              <a:gd name="adj" fmla="val 27853"/>
            </a:avLst>
          </a:prstGeom>
          <a:noFill/>
          <a:ln>
            <a:noFill/>
          </a:ln>
        </p:spPr>
      </p:pic>
      <p:sp>
        <p:nvSpPr>
          <p:cNvPr id="150" name="Google Shape;150;p30"/>
          <p:cNvSpPr/>
          <p:nvPr/>
        </p:nvSpPr>
        <p:spPr>
          <a:xfrm>
            <a:off x="-16600" y="-19624"/>
            <a:ext cx="8437277" cy="6886960"/>
          </a:xfrm>
          <a:custGeom>
            <a:avLst/>
            <a:gdLst/>
            <a:ahLst/>
            <a:cxnLst/>
            <a:rect l="l" t="t" r="r" b="b"/>
            <a:pathLst>
              <a:path w="60364" h="62380" extrusionOk="0">
                <a:moveTo>
                  <a:pt x="0" y="0"/>
                </a:moveTo>
                <a:lnTo>
                  <a:pt x="0" y="62380"/>
                </a:lnTo>
                <a:lnTo>
                  <a:pt x="60364" y="62380"/>
                </a:lnTo>
                <a:lnTo>
                  <a:pt x="46630" y="0"/>
                </a:lnTo>
                <a:close/>
              </a:path>
            </a:pathLst>
          </a:custGeom>
          <a:solidFill>
            <a:srgbClr val="A8A8A8">
              <a:alpha val="301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1" name="Google Shape;151;p30"/>
          <p:cNvSpPr/>
          <p:nvPr/>
        </p:nvSpPr>
        <p:spPr>
          <a:xfrm>
            <a:off x="7703631" y="0"/>
            <a:ext cx="4488360" cy="6858057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3724" y="62380"/>
                </a:moveTo>
                <a:lnTo>
                  <a:pt x="31690" y="62380"/>
                </a:lnTo>
                <a:lnTo>
                  <a:pt x="31690" y="0"/>
                </a:lnTo>
                <a:lnTo>
                  <a:pt x="1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3" name="Google Shape;153;p30"/>
          <p:cNvSpPr/>
          <p:nvPr/>
        </p:nvSpPr>
        <p:spPr>
          <a:xfrm>
            <a:off x="-16600" y="-5173"/>
            <a:ext cx="8437277" cy="6858057"/>
          </a:xfrm>
          <a:custGeom>
            <a:avLst/>
            <a:gdLst/>
            <a:ahLst/>
            <a:cxnLst/>
            <a:rect l="l" t="t" r="r" b="b"/>
            <a:pathLst>
              <a:path w="60364" h="62380" extrusionOk="0">
                <a:moveTo>
                  <a:pt x="0" y="0"/>
                </a:moveTo>
                <a:lnTo>
                  <a:pt x="0" y="62380"/>
                </a:lnTo>
                <a:lnTo>
                  <a:pt x="60364" y="62380"/>
                </a:lnTo>
                <a:lnTo>
                  <a:pt x="46630" y="0"/>
                </a:lnTo>
                <a:close/>
              </a:path>
            </a:pathLst>
          </a:custGeom>
          <a:gradFill>
            <a:gsLst>
              <a:gs pos="0">
                <a:srgbClr val="51D7D1">
                  <a:alpha val="52549"/>
                </a:srgbClr>
              </a:gs>
              <a:gs pos="61000">
                <a:srgbClr val="CAAECE">
                  <a:alpha val="65490"/>
                </a:srgbClr>
              </a:gs>
              <a:gs pos="100000">
                <a:srgbClr val="CAAECE">
                  <a:alpha val="76862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55" name="Google Shape;155;p30"/>
          <p:cNvCxnSpPr/>
          <p:nvPr/>
        </p:nvCxnSpPr>
        <p:spPr>
          <a:xfrm>
            <a:off x="254433" y="3250441"/>
            <a:ext cx="0" cy="2814955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35" y="166902"/>
            <a:ext cx="10579149" cy="72863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41020" y="3250565"/>
            <a:ext cx="6979285" cy="3394710"/>
          </a:xfrm>
        </p:spPr>
        <p:txBody>
          <a:bodyPr anchor="ctr"/>
          <a:lstStyle/>
          <a:p>
            <a:pPr fontAlgn="t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өөрийн зохицуулалтын төлөвшил: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Ёс зүйн хорооны шийдвэрийн тойм ба Хиймэл оюуны сорилт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9949180" y="5579110"/>
            <a:ext cx="2870835" cy="7283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b="0" i="0" dirty="0">
                <a:solidFill>
                  <a:srgbClr val="202C8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Г.Гүнжидмаа, </a:t>
            </a:r>
          </a:p>
          <a:p>
            <a:r>
              <a:rPr lang="en-US" b="0" i="0" dirty="0">
                <a:solidFill>
                  <a:srgbClr val="202C8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ХМЗ-ийн гүйцэтгэх захирал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57825" y="2463800"/>
            <a:ext cx="5723890" cy="19304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“Цахиурын хөндий биднийг аварна гэж бүү хүлээ”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6088" b="6088"/>
          <a:stretch>
            <a:fillRect/>
          </a:stretch>
        </p:blipFill>
        <p:spPr>
          <a:xfrm>
            <a:off x="443345" y="96818"/>
            <a:ext cx="4344695" cy="635952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>
            <a:spLocks noGrp="1"/>
          </p:cNvSpPr>
          <p:nvPr>
            <p:ph type="subTitle" idx="1"/>
          </p:nvPr>
        </p:nvSpPr>
        <p:spPr>
          <a:xfrm flipH="1">
            <a:off x="3549015" y="962025"/>
            <a:ext cx="4068445" cy="99441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Сэтгүүл зүйн нийгмийн үүрэг ба өөрийн зохицуулалтын дархлаа </a:t>
            </a:r>
            <a:endParaRPr lang="en-GB"/>
          </a:p>
        </p:txBody>
      </p:sp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 flipH="1">
            <a:off x="2898265" y="3802967"/>
            <a:ext cx="1764800" cy="77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03</a:t>
            </a:r>
          </a:p>
        </p:txBody>
      </p:sp>
      <p:sp>
        <p:nvSpPr>
          <p:cNvPr id="169" name="Google Shape;169;p32"/>
          <p:cNvSpPr txBox="1">
            <a:spLocks noGrp="1"/>
          </p:cNvSpPr>
          <p:nvPr>
            <p:ph type="subTitle" idx="2"/>
          </p:nvPr>
        </p:nvSpPr>
        <p:spPr>
          <a:xfrm>
            <a:off x="4265295" y="3691255"/>
            <a:ext cx="4430395" cy="99441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Сэтгүүл зүйн алдааг хиймэл оюун хэрхэн “дэвэргэж” байна вэ? </a:t>
            </a:r>
            <a:endParaRPr lang="en-GB"/>
          </a:p>
        </p:txBody>
      </p:sp>
      <p:sp>
        <p:nvSpPr>
          <p:cNvPr id="170" name="Google Shape;170;p32"/>
          <p:cNvSpPr txBox="1">
            <a:spLocks noGrp="1"/>
          </p:cNvSpPr>
          <p:nvPr>
            <p:ph type="subTitle" idx="4"/>
          </p:nvPr>
        </p:nvSpPr>
        <p:spPr>
          <a:xfrm flipH="1">
            <a:off x="3900170" y="2326640"/>
            <a:ext cx="4430395" cy="99441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Өнгөрсөн хугацааны ёс зүйн зөрчлийн чиг хандлага,  бодит байдал</a:t>
            </a:r>
            <a:endParaRPr lang="en-GB"/>
          </a:p>
        </p:txBody>
      </p:sp>
      <p:sp>
        <p:nvSpPr>
          <p:cNvPr id="171" name="Google Shape;171;p32"/>
          <p:cNvSpPr txBox="1">
            <a:spLocks noGrp="1"/>
          </p:cNvSpPr>
          <p:nvPr>
            <p:ph type="subTitle" idx="5"/>
          </p:nvPr>
        </p:nvSpPr>
        <p:spPr>
          <a:xfrm>
            <a:off x="4662805" y="5221605"/>
            <a:ext cx="4032885" cy="99441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Хуулийн зохицуулалтын “шахалт” ба бидний “бамбай” </a:t>
            </a:r>
            <a:endParaRPr lang="en-GB"/>
          </a:p>
        </p:txBody>
      </p:sp>
      <p:sp>
        <p:nvSpPr>
          <p:cNvPr id="172" name="Google Shape;172;p32"/>
          <p:cNvSpPr txBox="1">
            <a:spLocks noGrp="1"/>
          </p:cNvSpPr>
          <p:nvPr>
            <p:ph type="subTitle" idx="6"/>
          </p:nvPr>
        </p:nvSpPr>
        <p:spPr>
          <a:xfrm flipH="1">
            <a:off x="3690805" y="191525"/>
            <a:ext cx="2817600" cy="770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cs typeface="Mongolian Baiti" panose="03000500000000000000" pitchFamily="66" charset="0"/>
              </a:rPr>
              <a:t>АГУУЛГА</a:t>
            </a:r>
          </a:p>
        </p:txBody>
      </p:sp>
      <p:sp>
        <p:nvSpPr>
          <p:cNvPr id="176" name="Google Shape;176;p32"/>
          <p:cNvSpPr txBox="1">
            <a:spLocks noGrp="1"/>
          </p:cNvSpPr>
          <p:nvPr>
            <p:ph type="title" idx="13"/>
          </p:nvPr>
        </p:nvSpPr>
        <p:spPr>
          <a:xfrm>
            <a:off x="2413774" y="2438548"/>
            <a:ext cx="1764800" cy="77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02</a:t>
            </a:r>
          </a:p>
        </p:txBody>
      </p:sp>
      <p:sp>
        <p:nvSpPr>
          <p:cNvPr id="177" name="Google Shape;177;p32"/>
          <p:cNvSpPr txBox="1">
            <a:spLocks noGrp="1"/>
          </p:cNvSpPr>
          <p:nvPr>
            <p:ph type="title" idx="14"/>
          </p:nvPr>
        </p:nvSpPr>
        <p:spPr>
          <a:xfrm flipH="1">
            <a:off x="3291979" y="5333445"/>
            <a:ext cx="1764800" cy="77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04</a:t>
            </a:r>
          </a:p>
        </p:txBody>
      </p:sp>
      <p:sp>
        <p:nvSpPr>
          <p:cNvPr id="178" name="Google Shape;178;p32"/>
          <p:cNvSpPr txBox="1">
            <a:spLocks noGrp="1"/>
          </p:cNvSpPr>
          <p:nvPr>
            <p:ph type="title" idx="15"/>
          </p:nvPr>
        </p:nvSpPr>
        <p:spPr>
          <a:xfrm>
            <a:off x="2187067" y="1074122"/>
            <a:ext cx="1764800" cy="77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3"/>
          <p:cNvPicPr preferRelativeResize="0"/>
          <p:nvPr/>
        </p:nvPicPr>
        <p:blipFill rotWithShape="1">
          <a:blip r:embed="rId3"/>
          <a:srcRect l="11136" t="7795" r="43406" b="9628"/>
          <a:stretch>
            <a:fillRect/>
          </a:stretch>
        </p:blipFill>
        <p:spPr>
          <a:xfrm>
            <a:off x="1080000" y="-18833"/>
            <a:ext cx="5689035" cy="689566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3"/>
          <p:cNvSpPr/>
          <p:nvPr/>
        </p:nvSpPr>
        <p:spPr>
          <a:xfrm>
            <a:off x="1219733" y="-18805"/>
            <a:ext cx="5549293" cy="6895725"/>
          </a:xfrm>
          <a:custGeom>
            <a:avLst/>
            <a:gdLst/>
            <a:ahLst/>
            <a:cxnLst/>
            <a:rect l="l" t="t" r="r" b="b"/>
            <a:pathLst>
              <a:path w="68070" h="36890" extrusionOk="0">
                <a:moveTo>
                  <a:pt x="1" y="1"/>
                </a:moveTo>
                <a:lnTo>
                  <a:pt x="1" y="36890"/>
                </a:lnTo>
                <a:lnTo>
                  <a:pt x="68070" y="36890"/>
                </a:lnTo>
                <a:lnTo>
                  <a:pt x="68070" y="1"/>
                </a:lnTo>
                <a:close/>
              </a:path>
            </a:pathLst>
          </a:custGeom>
          <a:solidFill>
            <a:srgbClr val="A8A8A8">
              <a:alpha val="301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5" name="Google Shape;185;p33"/>
          <p:cNvSpPr/>
          <p:nvPr/>
        </p:nvSpPr>
        <p:spPr>
          <a:xfrm>
            <a:off x="1651533" y="-18811"/>
            <a:ext cx="5117503" cy="6895725"/>
          </a:xfrm>
          <a:custGeom>
            <a:avLst/>
            <a:gdLst/>
            <a:ahLst/>
            <a:cxnLst/>
            <a:rect l="l" t="t" r="r" b="b"/>
            <a:pathLst>
              <a:path w="68070" h="36890" extrusionOk="0">
                <a:moveTo>
                  <a:pt x="1" y="1"/>
                </a:moveTo>
                <a:lnTo>
                  <a:pt x="68070" y="1"/>
                </a:lnTo>
                <a:lnTo>
                  <a:pt x="68070" y="36890"/>
                </a:lnTo>
                <a:lnTo>
                  <a:pt x="1" y="36890"/>
                </a:lnTo>
                <a:close/>
              </a:path>
            </a:pathLst>
          </a:custGeom>
          <a:gradFill>
            <a:gsLst>
              <a:gs pos="0">
                <a:srgbClr val="51D7D1">
                  <a:alpha val="49019"/>
                </a:srgbClr>
              </a:gs>
              <a:gs pos="100000">
                <a:srgbClr val="CAAECE">
                  <a:alpha val="49019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6" name="Google Shape;186;p33"/>
          <p:cNvSpPr/>
          <p:nvPr/>
        </p:nvSpPr>
        <p:spPr>
          <a:xfrm>
            <a:off x="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89" name="Google Shape;189;p33"/>
          <p:cNvCxnSpPr/>
          <p:nvPr/>
        </p:nvCxnSpPr>
        <p:spPr>
          <a:xfrm>
            <a:off x="11685390" y="712300"/>
            <a:ext cx="0" cy="266720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itle 1"/>
          <p:cNvSpPr>
            <a:spLocks noGrp="1"/>
          </p:cNvSpPr>
          <p:nvPr/>
        </p:nvSpPr>
        <p:spPr>
          <a:xfrm>
            <a:off x="227965" y="304165"/>
            <a:ext cx="6330950" cy="1737360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1. Хэвлэл мэдээллийн нийгэмд гүйцэтгэх үүрэг юу вэ?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91960" y="815975"/>
            <a:ext cx="4771390" cy="6013450"/>
          </a:xfrm>
        </p:spPr>
        <p:txBody>
          <a:bodyPr>
            <a:normAutofit fontScale="70000"/>
          </a:bodyPr>
          <a:lstStyle/>
          <a:p>
            <a:pPr marL="152400" lv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мэдээлэл нийгмийн нийтлэг үнэт зүйлс, ухамсар, хандлагыг бүтээх, дамжуулах замаар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нийгмийн эв нэгдлийг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(social solidarity) хангадаг.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				Э.Дюркгейм </a:t>
            </a:r>
          </a:p>
          <a:p>
            <a:pPr marL="152400" lvl="0" indent="0">
              <a:buNone/>
            </a:pP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lv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мэдээлэл нийгмийн орчинд ажиглалт, тандалт хийж, эрх мэдлийн хэт төвлөрлийг хязгаарлах “хоточ банхар” (watchdog) буюу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нийгмийн хяналтын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(social control) чиг үүрэгтэй.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152400" lv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i="1" dirty="0">
                <a:latin typeface="Arial" panose="020B0604020202020204" pitchFamily="34" charset="0"/>
                <a:cs typeface="Mongolian Baiti" panose="03000500000000000000" pitchFamily="66" charset="0"/>
              </a:rPr>
              <a:t>            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Х.Лассвелл </a:t>
            </a:r>
          </a:p>
          <a:p>
            <a:pPr marL="15240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Нийгмийн статусыг хүлээн зөвшөөрүүлэх, хэм хэмжээг бэхжүүлэх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нийгмийн зохицуулалтын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(social coordination) үүрэгтэй.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						Р.Мертон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1"/>
          </p:nvPr>
        </p:nvSpPr>
        <p:spPr>
          <a:xfrm>
            <a:off x="970915" y="1390650"/>
            <a:ext cx="7043420" cy="4284980"/>
          </a:xfrm>
        </p:spPr>
        <p:txBody>
          <a:bodyPr>
            <a:normAutofit fontScale="90000"/>
          </a:bodyPr>
          <a:lstStyle/>
          <a:p>
            <a:pPr marL="1524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Ардчилсан нийгэмд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мэргэжлийн хамтын нэгдэл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өөрсдийнхөө үйл ажиллагаанд өөрсдөө хяналт тавих "Өөрийн зохицуулалт“-ын тогтолцоог хамгийн зохистой хэлбэр үздэг. </a:t>
            </a:r>
          </a:p>
          <a:p>
            <a:pPr marL="15240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“Систем нь гадаад орчноос хамааралгүйгээр өөрийн дотоод дүрмээр өөрийгөө засан сайжруулж, нөхөн сэргээж гэмээнэ оршин тогтнодог” </a:t>
            </a:r>
          </a:p>
          <a:p>
            <a:pPr marL="152400" indent="0">
              <a:buNone/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Социологич Никлас Луман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9"/>
          <p:cNvPicPr preferRelativeResize="0"/>
          <p:nvPr/>
        </p:nvPicPr>
        <p:blipFill rotWithShape="1">
          <a:blip r:embed="rId3"/>
          <a:srcRect t="79" b="79"/>
          <a:stretch>
            <a:fillRect/>
          </a:stretch>
        </p:blipFill>
        <p:spPr>
          <a:xfrm rot="5400000">
            <a:off x="4728751" y="1140517"/>
            <a:ext cx="6885801" cy="45868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9"/>
          <p:cNvSpPr/>
          <p:nvPr/>
        </p:nvSpPr>
        <p:spPr>
          <a:xfrm>
            <a:off x="5878200" y="-18872"/>
            <a:ext cx="5549293" cy="6895725"/>
          </a:xfrm>
          <a:custGeom>
            <a:avLst/>
            <a:gdLst/>
            <a:ahLst/>
            <a:cxnLst/>
            <a:rect l="l" t="t" r="r" b="b"/>
            <a:pathLst>
              <a:path w="68070" h="36890" extrusionOk="0">
                <a:moveTo>
                  <a:pt x="1" y="1"/>
                </a:moveTo>
                <a:lnTo>
                  <a:pt x="1" y="36890"/>
                </a:lnTo>
                <a:lnTo>
                  <a:pt x="68070" y="36890"/>
                </a:lnTo>
                <a:lnTo>
                  <a:pt x="68070" y="1"/>
                </a:lnTo>
                <a:close/>
              </a:path>
            </a:pathLst>
          </a:custGeom>
          <a:solidFill>
            <a:srgbClr val="A8A8A8">
              <a:alpha val="301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7" name="Google Shape;297;p39"/>
          <p:cNvSpPr/>
          <p:nvPr/>
        </p:nvSpPr>
        <p:spPr>
          <a:xfrm>
            <a:off x="5878200" y="-18861"/>
            <a:ext cx="5117503" cy="6895725"/>
          </a:xfrm>
          <a:custGeom>
            <a:avLst/>
            <a:gdLst/>
            <a:ahLst/>
            <a:cxnLst/>
            <a:rect l="l" t="t" r="r" b="b"/>
            <a:pathLst>
              <a:path w="68070" h="36890" extrusionOk="0">
                <a:moveTo>
                  <a:pt x="1" y="1"/>
                </a:moveTo>
                <a:lnTo>
                  <a:pt x="68070" y="1"/>
                </a:lnTo>
                <a:lnTo>
                  <a:pt x="68070" y="36890"/>
                </a:lnTo>
                <a:lnTo>
                  <a:pt x="1" y="36890"/>
                </a:lnTo>
                <a:close/>
              </a:path>
            </a:pathLst>
          </a:custGeom>
          <a:gradFill>
            <a:gsLst>
              <a:gs pos="0">
                <a:srgbClr val="51D7D1">
                  <a:alpha val="49019"/>
                </a:srgbClr>
              </a:gs>
              <a:gs pos="100000">
                <a:srgbClr val="CAAECE">
                  <a:alpha val="49019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9" name="Google Shape;299;p39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Box 4"/>
          <p:cNvSpPr txBox="1"/>
          <p:nvPr/>
        </p:nvSpPr>
        <p:spPr>
          <a:xfrm>
            <a:off x="334645" y="1790065"/>
            <a:ext cx="5654040" cy="36931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sz="4400" dirty="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Бид системийнхээ БИЕ ДААСАН </a:t>
            </a:r>
            <a:r>
              <a:rPr lang="" sz="4400" dirty="0">
                <a:effectLst/>
                <a:latin typeface="Arial" panose="020B0604020202020204" pitchFamily="34" charset="0"/>
                <a:cs typeface="Mongolian Baiti" panose="03000500000000000000" pitchFamily="66" charset="0"/>
                <a:sym typeface="+mn-ea"/>
              </a:rPr>
              <a:t>БАЙДЛЫГ </a:t>
            </a:r>
            <a:r>
              <a:rPr lang="en-US" sz="4400" dirty="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ХАМГААЛЖ ЧАДАЖ БАЙНА УУ?</a:t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</a:b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5974" y="704215"/>
            <a:ext cx="7631709" cy="872199"/>
          </a:xfrm>
        </p:spPr>
        <p:txBody>
          <a:bodyPr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2. Сэтгүүл зүйн ЁС ЗҮЙН ЗӨРЧЛИЙН ЧИГ ХАНДЛАГА БА БОДИТ БАЙДАЛ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5"/>
          </p:nvPr>
        </p:nvPicPr>
        <p:blipFill>
          <a:blip r:embed="rId3"/>
          <a:stretch>
            <a:fillRect/>
          </a:stretch>
        </p:blipFill>
        <p:spPr>
          <a:xfrm>
            <a:off x="4313843" y="2112158"/>
            <a:ext cx="4327137" cy="220124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6" y="4499600"/>
            <a:ext cx="4070838" cy="215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/>
          <p:nvPr/>
        </p:nvSpPr>
        <p:spPr>
          <a:xfrm>
            <a:off x="525680" y="3103614"/>
            <a:ext cx="3788163" cy="1044536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ХМЗ нийт 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651</a:t>
            </a:r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 гомдол хүлээн авсанаас 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409</a:t>
            </a:r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 (63,5%)-г ёс зүйн хороо хэлэлцэж, дүгнэлт гаргасан.</a:t>
            </a:r>
          </a:p>
          <a:p>
            <a:endParaRPr lang="en-US" sz="1600" b="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ХМЗ-д ирсэн гомдлын 80% цахим сайтуудад хаяглагдсан.</a:t>
            </a:r>
          </a:p>
          <a:p>
            <a:endParaRPr lang="en-US" sz="1600" b="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2025 онд 44 шийдвэрээс 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 зөрчилгүй, 3 залруулсан, 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sz="1600" b="0" cap="none" dirty="0">
                <a:latin typeface="Arial" panose="020B0604020202020204" pitchFamily="34" charset="0"/>
                <a:cs typeface="Arial" panose="020B0604020202020204" pitchFamily="34" charset="0"/>
              </a:rPr>
              <a:t> зөрчилтэй.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381" y="4499600"/>
            <a:ext cx="4435836" cy="2201242"/>
          </a:xfrm>
          <a:prstGeom prst="rect">
            <a:avLst/>
          </a:prstGeom>
        </p:spPr>
      </p:pic>
      <p:pic>
        <p:nvPicPr>
          <p:cNvPr id="21" name="Picture Placeholder 20"/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 l="4721" r="4721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663950" y="377825"/>
            <a:ext cx="7381240" cy="622300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ЁС ЗҮЙН ТҮГЭЭМЭЛ АЛДАА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idx="13"/>
          </p:nvPr>
        </p:nvSpPr>
        <p:spPr>
          <a:xfrm>
            <a:off x="3663950" y="1236980"/>
            <a:ext cx="7565328" cy="4227118"/>
          </a:xfrm>
        </p:spPr>
        <p:txBody>
          <a:bodyPr>
            <a:normAutofit/>
          </a:bodyPr>
          <a:lstStyle/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1: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Мэдээллийг нягтлан шалгах, редакцын дамжлага шат суларсан эсвэл бүр алга болсноос үүдэн хуурамч, ташаа мэдээлэл цацагдаж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байна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mn-MN" sz="1800" dirty="0">
                <a:latin typeface="Arial" panose="020B0604020202020204" pitchFamily="34" charset="0"/>
                <a:cs typeface="Arial" panose="020B0604020202020204" pitchFamily="34" charset="0"/>
              </a:rPr>
              <a:t>Код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1.1 – 24%</a:t>
            </a:r>
            <a:r>
              <a:rPr lang="mn-MN" sz="1800" dirty="0">
                <a:latin typeface="Arial" panose="020B0604020202020204" pitchFamily="34" charset="0"/>
                <a:cs typeface="Arial" panose="020B0604020202020204" pitchFamily="34" charset="0"/>
              </a:rPr>
              <a:t>, Код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1.2 – 18%</a:t>
            </a:r>
          </a:p>
          <a:p>
            <a:pPr lvl="0"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2: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Эдийн засгийн, санхүүгийн хараат байдал нь сэтгүүлч, редакцын бие даасан, хараат бус мэргэжлийн үйл ажиллагаанд хамгийн их сөрөг нөлөө үзүүлж байна.</a:t>
            </a:r>
          </a:p>
          <a:p>
            <a:pPr lvl="0"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3: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Агуулгын давхардал, ижилсэл. Ихэнх хэвлэл мэдээллийн хэрэгслүүд төрийн байгууллага, агентлаг зэрэг нэг эх сурвалжаас хамааралтай байж, ижил агуулгыг олноор хуулбарлан түгээдэг. 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301" r="21301"/>
          <a:stretch>
            <a:fillRect/>
          </a:stretch>
        </p:blipFill>
        <p:spPr>
          <a:xfrm>
            <a:off x="0" y="4288790"/>
            <a:ext cx="2293620" cy="256921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301" r="21301"/>
          <a:stretch>
            <a:fillRect/>
          </a:stretch>
        </p:blipFill>
        <p:spPr>
          <a:xfrm>
            <a:off x="0" y="4288790"/>
            <a:ext cx="2293620" cy="256921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4240" y="1085214"/>
            <a:ext cx="7843837" cy="622057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ЁС ЗҮЙН ТҮГЭЭМЭЛ АЛДАА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3459480" y="1576070"/>
            <a:ext cx="7546340" cy="3452495"/>
          </a:xfrm>
        </p:spPr>
        <p:txBody>
          <a:bodyPr>
            <a:normAutofit/>
          </a:bodyPr>
          <a:lstStyle/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4: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Үзэл бодлын хомсдол. Улс төрийн болон бизнесийн нөлөөтэй редакцуудын агуулга давамгайлж, нийгэмд олон ургальч үзэл бодол хумигдаж байна. </a:t>
            </a:r>
          </a:p>
          <a:p>
            <a:pPr lvl="0"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5.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Мэдээний агуулга, хэлбэрийн сонголт багасаж, далд сурталчилгаа болон сэтгүүл зүйн бүтээлийн зааг ялгаа бүдгэрч байна. </a:t>
            </a:r>
          </a:p>
          <a:p>
            <a:pPr lvl="0" algn="just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Баримт 6: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Нэг сэдвийн, нэг зохиолт мэдээлэл олон сувгаар зэрэг нэвтэрч тархи угаалт хийх, манифуляц хийх таатай хөрс болж байна.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5048" y="492313"/>
            <a:ext cx="9879437" cy="980844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3. ХИЙМЭЛ ОЮУН бидний алдааг ХЭРХЭН “ДЭВЭРГЭ</a:t>
            </a:r>
            <a:r>
              <a:rPr lang="" altLang="en-US" sz="3200" dirty="0">
                <a:latin typeface="Arial" panose="020B0604020202020204" pitchFamily="34" charset="0"/>
                <a:cs typeface="Mongolian Baiti" panose="03000500000000000000" pitchFamily="66" charset="0"/>
              </a:rPr>
              <a:t>Ж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” байна вэ?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3890" y="1797050"/>
            <a:ext cx="8549640" cy="4590415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Мэргэжлийн бус нягтлаагүй мэдээллийг хиймэл оюунд нийлүүлэхгүй;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Хиймэл оюуны боловсруулсан, орчуулсан мэдээллийг нягтлалгүй нийтлэхээс татгалзах;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Эх сурвалжийн нууц мэдээллийг хамгаалалтгүй хиймэл оюуны системд оруулахгүй байх;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Алгоритмын алдаа буюу хийсвэрлэлийг редакцын байр суурь мэтээр олон нийтэд хүргэхгүй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;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Бусдын бүтээлийг зөвшөөрөлгүйгээр алгоритмаар боловсруулж өөрийнх мэтээр гаргахаас зайлсхийх</a:t>
            </a:r>
            <a:r>
              <a:rPr lang="en-US" altLang="en-US" sz="2000" dirty="0">
                <a:latin typeface="Arial" panose="020B0604020202020204" pitchFamily="34" charset="0"/>
                <a:cs typeface="Mongolian Baiti" panose="03000500000000000000" pitchFamily="66" charset="0"/>
              </a:rPr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26" y="5861404"/>
            <a:ext cx="1628775" cy="8286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74255" y="5886515"/>
            <a:ext cx="5042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666666"/>
                </a:solidFill>
                <a:effectLst/>
                <a:latin typeface="Figtree"/>
              </a:rPr>
              <a:t>This content was assisted by AI, </a:t>
            </a:r>
            <a:r>
              <a:rPr lang="en-US" i="1" dirty="0">
                <a:solidFill>
                  <a:srgbClr val="666666"/>
                </a:solidFill>
                <a:latin typeface="Figtree"/>
              </a:rPr>
              <a:t>b</a:t>
            </a:r>
            <a:r>
              <a:rPr lang="en-US" b="0" i="1" dirty="0">
                <a:solidFill>
                  <a:srgbClr val="666666"/>
                </a:solidFill>
                <a:effectLst/>
                <a:latin typeface="Figtree"/>
              </a:rPr>
              <a:t>ut written and verified by a human.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816" y="-1"/>
            <a:ext cx="4840912" cy="68468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9" y="0"/>
            <a:ext cx="485241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888" y="2005517"/>
            <a:ext cx="7670202" cy="2520217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4. ХУУЛИЙН ЗОХИЦУУЛАЛТЫН “</a:t>
            </a:r>
            <a:r>
              <a:rPr lang="" altLang="en-US" sz="2800" dirty="0">
                <a:latin typeface="Arial" panose="020B0604020202020204" pitchFamily="34" charset="0"/>
                <a:cs typeface="Mongolian Baiti" panose="03000500000000000000" pitchFamily="66" charset="0"/>
              </a:rPr>
              <a:t>ДАРАМТ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” БА БИДНИЙ “БАМБАЙ”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</p:nvPr>
        </p:nvGraphicFramePr>
        <p:xfrm>
          <a:off x="821444" y="106568"/>
          <a:ext cx="9885365" cy="6642844"/>
        </p:xfrm>
        <a:graphic>
          <a:graphicData uri="http://schemas.openxmlformats.org/drawingml/2006/table">
            <a:tbl>
              <a:tblPr firstRow="1" firstCol="1" bandRow="1"/>
              <a:tblGrid>
                <a:gridCol w="1811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4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4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27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Шалгуур үзүүлэлт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эрх чөлөөний тухай хуулийн шинэчилсэн найруулгын төслүүд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2011 – Ерөнхийлөгчийн төсөл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2014 – Засгийн газрын төсөл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2020 – Засгийн газрын төсөл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2024 – Хамтарсан Засгийн газрын төсөл</a:t>
                      </a:r>
                      <a:endParaRPr lang="en-US" sz="1100" b="1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7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Хуулийн төслийн бүтэц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6 зүйл (13-18), 20 заалттай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 зүйл (15), 5 заалттай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 бүлэг (5), 3 зүйл (11-13), 14 заалттай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1 бүлэг, 1 зүйл, 5 заалттай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7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УИХ-д өргөн барьсан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Тийм, гэхдээ эгүүлэн татсан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Үгүй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Үгүй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Тийм, гэхдээ УИХ хэлэлцээгүй 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2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Бүлгийн нэр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байгууллагын ил тод байдал, хариуцлага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зөвлөл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салбарын өөрийн зохицуулалт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салбарын өөрийн зохицуулалт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88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Бүрэн эрх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Ёс зүйн дүрэм, хэм хэмжээ тогтоох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Сэтгүүлчдийн ёс зүйн нийтлэг дүрэм тогтоох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Сэтгүүл зүйн үйл ажиллагааны ёс зүйн хэм хэмжээг тогтоож мөрдүүлнэ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Хэвлэл мэдээллийн салбарын мэргэжлийн ёс зүйн хэм хэмжээг батална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1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Хүртээмж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Үндэсний хэмжээнд нэг байх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Үндэсний хэмжээнд нэг байх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Үндэсний хэмжээнд нэг байх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Тодорхой заалт үгүй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82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Бүтэц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ХМБ-ын ажилтан, сэтгүүлч, олон нийтийн төлөөлөл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Хэвлэн нийтлэгч, сэтгүүлч, олон нийтийн тэнцүү төлөөлөл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ХМБ-ын удирдлага болон сэтгүүлчдийн тэнцүү тооны төлөөлөл, олон нийтийн төлөөлөл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Бүтэц, зохион байгуулалт, үйл ажиллагаагаа бие даан шийдвэрлэнэ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823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Чиг үүрэг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Хараат бус байдлыг хангах, өргөдөл, гомдлыг хянан шийдвэрлэнэ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Тодорхойгүй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Сэтгүүл зүйн үйл ажиллагааны ёс зүйн хэм хэмжээний зөрчлийн талаарх гомдлыг үнэ төлбөргүй хүлээн авч, шийдвэрлэнэ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Ёс зүйн хэм хэмжээг зөрчсөн талаарх хүн, хуулийн этгээдээс гаргасан гомдлыг хүлээн авч, хянан хэлэлцэнэ.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82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Тогтвортой байдал /санхүүжилт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Хандив, тусламж, төсөл хөтөлбөр, хуулиар хориглаагүй бусад орлого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Тодорхой заалт үгүй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Улсын төсөв, гишүүний хандив болон бусад 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Тодорхой заалт үгүй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965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Шүүхэд төлөөлөх эрх</a:t>
                      </a:r>
                      <a:endParaRPr lang="en-US" sz="110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Шүүхэд ХМБ, сэтгүүлчийг төлөөлөн оролцоно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Зөвлөлийн гомдлоор албан тушаалаас хасах үндэслэл болно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Байхгүй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Mongolian Baiti" panose="03000500000000000000" pitchFamily="66" charset="0"/>
                        </a:rPr>
                        <a:t>Байхгүй</a:t>
                      </a:r>
                      <a:endParaRPr lang="en-US" sz="1100" dirty="0">
                        <a:effectLst/>
                        <a:latin typeface="Calibri" panose="020F0502020204030204" charset="0"/>
                        <a:ea typeface="Times New Roman" panose="02020603050405020304" pitchFamily="18" charset="0"/>
                        <a:cs typeface="Mongolian Baiti" panose="03000500000000000000" pitchFamily="66" charset="0"/>
                      </a:endParaRPr>
                    </a:p>
                  </a:txBody>
                  <a:tcPr marL="37349" marR="373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96" y="615811"/>
            <a:ext cx="9403368" cy="578095"/>
          </a:xfrm>
        </p:spPr>
        <p:txBody>
          <a:bodyPr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зохицуулалтын төрлүүд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00355" y="1193800"/>
            <a:ext cx="8196580" cy="4765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61856" y="5709264"/>
            <a:ext cx="5007642" cy="471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Aft>
                <a:spcPts val="600"/>
              </a:spcAft>
              <a:buNone/>
            </a:pPr>
            <a:r>
              <a:rPr lang="en-US" sz="1200" i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Mongolian Baiti" panose="03000500000000000000" pitchFamily="66" charset="0"/>
              </a:rPr>
              <a:t>Эх сурвалж: (Puppis M. , Media Governance: A New Concept for the Analysis of Media Policy and Regulation, 2010)</a:t>
            </a:r>
            <a:endParaRPr lang="en-US" sz="1200" i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Mongolian Baiti" panose="030005000000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6935" y="2266315"/>
            <a:ext cx="3106420" cy="364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en-US" sz="1400" kern="1200" dirty="0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эвлэл мэдээллийн өөрийн зохицуулалтын уламжлалт арга хэрэгсэл болох хэвлэлийн зөвлөлүүд нь сэтгүүл зүй мэргэжлийн хэм хэмжээнээсээ хазайх, ёс зүйгүй авирлахыг амжилттай хянаж шийтгэж чадахгүй байна. ХМӨЗ-ийг улам төгөлдөржүүлэх шаардлагатай.  </a:t>
            </a:r>
          </a:p>
          <a:p>
            <a:pPr>
              <a:lnSpc>
                <a:spcPct val="150000"/>
              </a:lnSpc>
            </a:pPr>
            <a:endParaRPr lang="en-US" sz="1400" i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i="1" kern="1200" dirty="0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1200" i="1" kern="1200" dirty="0">
                <a:solidFill>
                  <a:schemeClr val="tx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Сюзанна Фенглер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7"/>
          <p:cNvSpPr/>
          <p:nvPr/>
        </p:nvSpPr>
        <p:spPr>
          <a:xfrm flipH="1">
            <a:off x="8708000" y="-18849"/>
            <a:ext cx="3483999" cy="6895693"/>
          </a:xfrm>
          <a:custGeom>
            <a:avLst/>
            <a:gdLst/>
            <a:ahLst/>
            <a:cxnLst/>
            <a:rect l="l" t="t" r="r" b="b"/>
            <a:pathLst>
              <a:path w="31690" h="62380" extrusionOk="0">
                <a:moveTo>
                  <a:pt x="17966" y="62380"/>
                </a:moveTo>
                <a:lnTo>
                  <a:pt x="0" y="62380"/>
                </a:lnTo>
                <a:lnTo>
                  <a:pt x="0" y="0"/>
                </a:lnTo>
                <a:lnTo>
                  <a:pt x="31689" y="0"/>
                </a:lnTo>
                <a:close/>
              </a:path>
            </a:pathLst>
          </a:custGeom>
          <a:gradFill>
            <a:gsLst>
              <a:gs pos="0">
                <a:srgbClr val="51D7D1"/>
              </a:gs>
              <a:gs pos="100000">
                <a:srgbClr val="CAAECE"/>
              </a:gs>
            </a:gsLst>
            <a:lin ang="8100019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275" y="1181925"/>
            <a:ext cx="9284014" cy="1232382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Хууль +  сайн дурын оролцоо =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хуулиар баталгаажсан / урамшуулалтай өөрийн зохицуулалт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05275" y="2814690"/>
            <a:ext cx="6998013" cy="3221664"/>
          </a:xfrm>
        </p:spPr>
        <p:txBody>
          <a:bodyPr>
            <a:normAutofit/>
          </a:bodyPr>
          <a:lstStyle/>
          <a:p>
            <a:pPr marL="15240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Хувийн хэвшил дангаар зохицуулах уу, эсвэл төрийн оролцоог тодорхой түвшинд зөвшөөрөх үү?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“Ардчилал бүрэн тогтоогүй шилжилтийн улс орнуудад төрөөс өөрийн зохицуулалтад оролцох нь улс төрийн ашиг сонирхолд хөтлөгдсөн албадлагын систем болж, цензурт хөтлөх аюултай”  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ЮНЕСКО, Хулан Аделин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564" y="1057274"/>
            <a:ext cx="10218302" cy="657226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Судлаачдын санал, зөвлөмж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043954" y="1975928"/>
            <a:ext cx="9382074" cy="4596993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Ёс зүйн хэрэгжилтийг сайжруулах, хариуцлагын тогтолцоог бэхжүүлэхэд хэвлэл мэдээллийн өөрийн зохицуулалт чухал үүрэгтэй.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хэрэгслийг зөв тодорхойлж, хяналт, хариуцлагыг нэгдсэн байдлаар зохицуулах нь зүйтэй.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эрх зүйн орчинг сайжруулахад хуулийн зохицуулалтаас гадна хэвлэл мэдээллийн салбарын өөрийн зохицуулалтыг хүлээн зөвшөөрч дэмжих бодлого баримтлах. Үүнд, институтын чадавхи, санхүүжилт, соёлын нөлөөллийг харгалзан үзэх.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Монгол дахь ХМӨЗ-ийн тогтолцоог хуулиар баталгаажуулж, эрх зүйн үндэс суурийг бэхжүүлэхийг үгүйсгээгүй бөгөөд дэмжсэн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ХМӨЗ-ийн олон улсын загвар туршлагуудаас хууль зүйн урамшуулалтай (дэмжлэгтэй) сайн дурын зөвлөлийн хувилбарыг илүү тохиромжтой гэж үзсэн.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Хууль зүйн урамшуулалтай сайн дурын зөвлөлийн загварыг сонгож хэрэгжүүлбэл 1/ хэвлэл мэдээллийн ёс зүйн хэрэгжилтийг сайжруулах, 2/ төр ба хэвлэл мэдээллийн салбарын зөвшилцлийг хангах алхам болно.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564" y="928688"/>
            <a:ext cx="9875463" cy="999746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ӨӨРИЙН ЗОХИЦУУЛАЛТЫН тухай эргэцүүлэл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387898" y="1995053"/>
            <a:ext cx="8864301" cy="4097773"/>
          </a:xfrm>
        </p:spPr>
        <p:txBody>
          <a:bodyPr>
            <a:normAutofit fontScale="7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сайн өөрийн зохицуулалт нь ёс зүйгүй сэтгүүл зүйтэй хангалттай тэмцэж, хор хохирлыг бууруулж чадаж байна уу?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Дижиталчлалын эрин үед үр нөлөөтэй арга хэрэгсэл хэвээр байж чадах уу?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Хэвлэл мэдээллийн зохицуулалтад төрийн оролцоог бүрэн хязгаарлах нь хэр оновчтой вэ?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Төр хэвлэл мэдээллийн зохицуулалтад оролцох нь хэвлэлийн эрх чөлөөнд халтай юу эсвэл ашигтай юу?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Хэвлэлийн өөрийн зохицуулалт үр нөлөөтэй байж чадах эсэх нь улс төр, эдийн засгаас шууд хамааралтай юу?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Өөрийн зохицуулалтад олон нийтийн оролцоог илүү хангаснаар үр нөлөөг нэмэгдүүлэх үү?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749224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Цаашид бид яах ёстой вэ?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845413" y="2013463"/>
            <a:ext cx="8272353" cy="4054845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Системийн задрал / төвлөрөл гэсэн хоёр туйлт плюрализм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ХМӨЗ бол хэвлэл мэдээллийн эрх чөлөө ба хариуцлагыг тэнцвэржүүлэгч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Үнэт зүйл, үзэл санааны нэгдлийг хөхүүлэн дэмжигч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Ёс зүйгээ чанд мөрдөж буй редакцуудыг урамшуулах /үндэсний шошго, эдийн засгийн илүү боломж</a:t>
            </a:r>
            <a:r>
              <a:rPr lang="" altLang="en-US" sz="2100" dirty="0">
                <a:latin typeface="Arial" panose="020B0604020202020204" pitchFamily="34" charset="0"/>
                <a:cs typeface="Mongolian Baiti" panose="03000500000000000000" pitchFamily="66" charset="0"/>
              </a:rPr>
              <a:t>, хөнгөлөлт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Ёс зүйгүй авирлагчдад тохирсон “шийтгэл” оноох</a:t>
            </a:r>
          </a:p>
          <a:p>
            <a:r>
              <a:rPr lang="" altLang="en-US" sz="2100" dirty="0">
                <a:latin typeface="Arial" panose="020B0604020202020204" pitchFamily="34" charset="0"/>
                <a:cs typeface="Mongolian Baiti" panose="03000500000000000000" pitchFamily="66" charset="0"/>
              </a:rPr>
              <a:t>Сонголтын орц ба хольц: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Дэмжлэгтэй ХМӨЗ-ийн хувилбар ба сонголт (80/20</a:t>
            </a:r>
            <a:r>
              <a:rPr lang="" altLang="en-US" sz="2100" dirty="0">
                <a:latin typeface="Arial" panose="020B0604020202020204" pitchFamily="34" charset="0"/>
                <a:cs typeface="Mongolian Baiti" panose="03000500000000000000" pitchFamily="66" charset="0"/>
              </a:rPr>
              <a:t> </a:t>
            </a:r>
            <a:r>
              <a:rPr lang="en-US" altLang="" sz="2100" dirty="0">
                <a:latin typeface="Arial" panose="020B0604020202020204" pitchFamily="34" charset="0"/>
                <a:cs typeface="Mongolian Baiti" panose="03000500000000000000" pitchFamily="66" charset="0"/>
              </a:rPr>
              <a:t>VS 90/10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474345"/>
            <a:ext cx="3967480" cy="1221105"/>
          </a:xfrm>
        </p:spPr>
        <p:txBody>
          <a:bodyPr/>
          <a:lstStyle/>
          <a:p>
            <a:r>
              <a:rPr lang="" dirty="0">
                <a:latin typeface="Arial" panose="020B0604020202020204" pitchFamily="34" charset="0"/>
                <a:cs typeface="Mongolian Baiti" panose="03000500000000000000" pitchFamily="66" charset="0"/>
              </a:rPr>
              <a:t>УРИАЛГА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948354" y="1603691"/>
            <a:ext cx="5921297" cy="3651724"/>
          </a:xfrm>
        </p:spPr>
        <p:txBody>
          <a:bodyPr/>
          <a:lstStyle/>
          <a:p>
            <a:pPr lvl="0"/>
            <a:r>
              <a:rPr lang="en-US" sz="2000" dirty="0">
                <a:latin typeface="Arial" panose="020B0604020202020204"/>
              </a:rPr>
              <a:t>Технологийн хөгжил хэдий хурдан ч, хиймэл оюун хичнээн ухаантай ч сэтгүүл зүйн мөн чанар хэзээ ч өөрчлөгдөхгүй. </a:t>
            </a:r>
            <a:r>
              <a:rPr lang="en-US" sz="2400" b="1" dirty="0">
                <a:latin typeface="Arial" panose="020B0604020202020204"/>
              </a:rPr>
              <a:t>Ёс зүйн зарчмаа чанд мөрдөцгөөе! </a:t>
            </a:r>
          </a:p>
          <a:p>
            <a:pPr marL="0" lvl="0" indent="0">
              <a:buNone/>
            </a:pPr>
            <a:endParaRPr lang="en-US" sz="2000" dirty="0">
              <a:latin typeface="Arial" panose="020B0604020202020204"/>
            </a:endParaRPr>
          </a:p>
          <a:p>
            <a:pPr lvl="0"/>
            <a:r>
              <a:rPr lang="en-US" sz="2000" dirty="0">
                <a:latin typeface="Arial" panose="020B0604020202020204"/>
              </a:rPr>
              <a:t>"Цахиурын хөндий биднийг аврахгүй“ харин мэргэжлийн ёс зүй, өөрийн зохицуулалт аварна. </a:t>
            </a:r>
            <a:r>
              <a:rPr lang="en-US" sz="2400" b="1" dirty="0">
                <a:latin typeface="Arial" panose="020B0604020202020204"/>
              </a:rPr>
              <a:t>Нэгдэцгээе, дэмжицгээе! 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53"/>
          <p:cNvPicPr preferRelativeResize="0"/>
          <p:nvPr/>
        </p:nvPicPr>
        <p:blipFill rotWithShape="1">
          <a:blip r:embed="rId3"/>
          <a:srcRect l="14093" t="6625" r="10859" b="14776"/>
          <a:stretch>
            <a:fillRect/>
          </a:stretch>
        </p:blipFill>
        <p:spPr>
          <a:xfrm>
            <a:off x="4358500" y="0"/>
            <a:ext cx="9830000" cy="6858000"/>
          </a:xfrm>
          <a:prstGeom prst="parallelogram">
            <a:avLst>
              <a:gd name="adj" fmla="val 29265"/>
            </a:avLst>
          </a:prstGeom>
          <a:noFill/>
          <a:ln>
            <a:noFill/>
          </a:ln>
        </p:spPr>
      </p:pic>
      <p:sp>
        <p:nvSpPr>
          <p:cNvPr id="713" name="Google Shape;713;p53"/>
          <p:cNvSpPr/>
          <p:nvPr/>
        </p:nvSpPr>
        <p:spPr>
          <a:xfrm>
            <a:off x="4358500" y="0"/>
            <a:ext cx="10095600" cy="6858000"/>
          </a:xfrm>
          <a:prstGeom prst="parallelogram">
            <a:avLst>
              <a:gd name="adj" fmla="val 29058"/>
            </a:avLst>
          </a:prstGeom>
          <a:solidFill>
            <a:srgbClr val="A8A8A8">
              <a:alpha val="298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14" name="Google Shape;714;p53"/>
          <p:cNvSpPr/>
          <p:nvPr/>
        </p:nvSpPr>
        <p:spPr>
          <a:xfrm>
            <a:off x="4358500" y="0"/>
            <a:ext cx="10095600" cy="6858000"/>
          </a:xfrm>
          <a:prstGeom prst="parallelogram">
            <a:avLst>
              <a:gd name="adj" fmla="val 29058"/>
            </a:avLst>
          </a:prstGeom>
          <a:gradFill>
            <a:gsLst>
              <a:gs pos="0">
                <a:srgbClr val="51D7D1">
                  <a:alpha val="52549"/>
                  <a:alpha val="29800"/>
                </a:srgbClr>
              </a:gs>
              <a:gs pos="71000">
                <a:srgbClr val="CAAECE">
                  <a:alpha val="65490"/>
                  <a:alpha val="29800"/>
                </a:srgbClr>
              </a:gs>
              <a:gs pos="100000">
                <a:srgbClr val="CAAECE">
                  <a:alpha val="76862"/>
                  <a:alpha val="29800"/>
                </a:srgbClr>
              </a:gs>
            </a:gsLst>
            <a:lin ang="2698631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15" name="Google Shape;715;p53"/>
          <p:cNvSpPr txBox="1">
            <a:spLocks noGrp="1"/>
          </p:cNvSpPr>
          <p:nvPr>
            <p:ph type="subTitle" idx="1"/>
          </p:nvPr>
        </p:nvSpPr>
        <p:spPr>
          <a:xfrm>
            <a:off x="262255" y="1752600"/>
            <a:ext cx="3840480" cy="246507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Do you have any questions?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olidFill>
                  <a:schemeClr val="lt1"/>
                </a:solidFill>
              </a:rPr>
              <a:t>gunjidmaa</a:t>
            </a:r>
            <a:r>
              <a:rPr lang="en-GB">
                <a:solidFill>
                  <a:schemeClr val="lt1"/>
                </a:solidFill>
              </a:rPr>
              <a:t>@</a:t>
            </a:r>
            <a:r>
              <a:rPr lang="en-US" altLang="en-GB">
                <a:solidFill>
                  <a:schemeClr val="lt1"/>
                </a:solidFill>
              </a:rPr>
              <a:t>mediacouncil</a:t>
            </a:r>
            <a:r>
              <a:rPr lang="en-GB">
                <a:solidFill>
                  <a:schemeClr val="lt1"/>
                </a:solidFill>
              </a:rPr>
              <a:t>.</a:t>
            </a:r>
            <a:r>
              <a:rPr lang="en-US" altLang="en-GB">
                <a:solidFill>
                  <a:schemeClr val="lt1"/>
                </a:solidFill>
              </a:rPr>
              <a:t>mn</a:t>
            </a:r>
            <a:r>
              <a:rPr lang="en-GB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+9</a:t>
            </a:r>
            <a:r>
              <a:rPr lang="en-US" altLang="en-GB">
                <a:solidFill>
                  <a:schemeClr val="lt1"/>
                </a:solidFill>
              </a:rPr>
              <a:t>76</a:t>
            </a:r>
            <a:r>
              <a:rPr lang="en-GB">
                <a:solidFill>
                  <a:schemeClr val="lt1"/>
                </a:solidFill>
              </a:rPr>
              <a:t> </a:t>
            </a:r>
            <a:r>
              <a:rPr lang="en-US" altLang="en-GB">
                <a:solidFill>
                  <a:schemeClr val="lt1"/>
                </a:solidFill>
              </a:rPr>
              <a:t>88008787</a:t>
            </a:r>
            <a:r>
              <a:rPr lang="en-GB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>
                <a:solidFill>
                  <a:schemeClr val="lt1"/>
                </a:solidFill>
              </a:rPr>
              <a:t>www.mediacouncil.mn</a:t>
            </a:r>
          </a:p>
        </p:txBody>
      </p:sp>
      <p:sp>
        <p:nvSpPr>
          <p:cNvPr id="716" name="Google Shape;716;p53"/>
          <p:cNvSpPr txBox="1">
            <a:spLocks noGrp="1"/>
          </p:cNvSpPr>
          <p:nvPr>
            <p:ph type="title"/>
          </p:nvPr>
        </p:nvSpPr>
        <p:spPr>
          <a:xfrm>
            <a:off x="826868" y="297032"/>
            <a:ext cx="4130400" cy="124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THANKS</a:t>
            </a:r>
          </a:p>
        </p:txBody>
      </p:sp>
      <p:sp>
        <p:nvSpPr>
          <p:cNvPr id="717" name="Google Shape;717;p53"/>
          <p:cNvSpPr/>
          <p:nvPr/>
        </p:nvSpPr>
        <p:spPr>
          <a:xfrm>
            <a:off x="960001" y="3899965"/>
            <a:ext cx="596468" cy="597127"/>
          </a:xfrm>
          <a:custGeom>
            <a:avLst/>
            <a:gdLst/>
            <a:ahLst/>
            <a:cxnLst/>
            <a:rect l="l" t="t" r="r" b="b"/>
            <a:pathLst>
              <a:path w="10860" h="10872" extrusionOk="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18" name="Google Shape;718;p53"/>
          <p:cNvGrpSpPr/>
          <p:nvPr/>
        </p:nvGrpSpPr>
        <p:grpSpPr>
          <a:xfrm>
            <a:off x="1735709" y="3900191"/>
            <a:ext cx="597153" cy="596495"/>
            <a:chOff x="3303268" y="3817349"/>
            <a:chExt cx="346056" cy="345674"/>
          </a:xfrm>
        </p:grpSpPr>
        <p:sp>
          <p:nvSpPr>
            <p:cNvPr id="719" name="Google Shape;719;p53"/>
            <p:cNvSpPr/>
            <p:nvPr/>
          </p:nvSpPr>
          <p:spPr>
            <a:xfrm>
              <a:off x="330326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720;p53"/>
            <p:cNvSpPr/>
            <p:nvPr/>
          </p:nvSpPr>
          <p:spPr>
            <a:xfrm>
              <a:off x="3368074" y="3882537"/>
              <a:ext cx="215298" cy="215298"/>
            </a:xfrm>
            <a:custGeom>
              <a:avLst/>
              <a:gdLst/>
              <a:ahLst/>
              <a:cxnLst/>
              <a:rect l="l" t="t" r="r" b="b"/>
              <a:pathLst>
                <a:path w="6764" h="6764" extrusionOk="0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721;p53"/>
            <p:cNvSpPr/>
            <p:nvPr/>
          </p:nvSpPr>
          <p:spPr>
            <a:xfrm>
              <a:off x="3418143" y="3933656"/>
              <a:ext cx="114811" cy="112742"/>
            </a:xfrm>
            <a:custGeom>
              <a:avLst/>
              <a:gdLst/>
              <a:ahLst/>
              <a:cxnLst/>
              <a:rect l="l" t="t" r="r" b="b"/>
              <a:pathLst>
                <a:path w="3607" h="3542" extrusionOk="0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2" name="Google Shape;722;p53"/>
            <p:cNvSpPr/>
            <p:nvPr/>
          </p:nvSpPr>
          <p:spPr>
            <a:xfrm>
              <a:off x="3519298" y="3910197"/>
              <a:ext cx="29570" cy="29220"/>
            </a:xfrm>
            <a:custGeom>
              <a:avLst/>
              <a:gdLst/>
              <a:ahLst/>
              <a:cxnLst/>
              <a:rect l="l" t="t" r="r" b="b"/>
              <a:pathLst>
                <a:path w="929" h="918" extrusionOk="0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23" name="Google Shape;723;p53"/>
          <p:cNvGrpSpPr/>
          <p:nvPr/>
        </p:nvGrpSpPr>
        <p:grpSpPr>
          <a:xfrm>
            <a:off x="2510659" y="3900191"/>
            <a:ext cx="597153" cy="596495"/>
            <a:chOff x="3752358" y="3817349"/>
            <a:chExt cx="346056" cy="345674"/>
          </a:xfrm>
        </p:grpSpPr>
        <p:sp>
          <p:nvSpPr>
            <p:cNvPr id="724" name="Google Shape;724;p53"/>
            <p:cNvSpPr/>
            <p:nvPr/>
          </p:nvSpPr>
          <p:spPr>
            <a:xfrm>
              <a:off x="3752358" y="3817349"/>
              <a:ext cx="346056" cy="345674"/>
            </a:xfrm>
            <a:custGeom>
              <a:avLst/>
              <a:gdLst/>
              <a:ahLst/>
              <a:cxnLst/>
              <a:rect l="l" t="t" r="r" b="b"/>
              <a:pathLst>
                <a:path w="10872" h="10860" extrusionOk="0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28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725;p53"/>
            <p:cNvSpPr/>
            <p:nvPr/>
          </p:nvSpPr>
          <p:spPr>
            <a:xfrm>
              <a:off x="3831933" y="3955682"/>
              <a:ext cx="47809" cy="120540"/>
            </a:xfrm>
            <a:custGeom>
              <a:avLst/>
              <a:gdLst/>
              <a:ahLst/>
              <a:cxnLst/>
              <a:rect l="l" t="t" r="r" b="b"/>
              <a:pathLst>
                <a:path w="1502" h="3787" extrusionOk="0">
                  <a:moveTo>
                    <a:pt x="1168" y="346"/>
                  </a:moveTo>
                  <a:lnTo>
                    <a:pt x="1168" y="3430"/>
                  </a:lnTo>
                  <a:lnTo>
                    <a:pt x="358" y="3430"/>
                  </a:lnTo>
                  <a:lnTo>
                    <a:pt x="358" y="346"/>
                  </a:lnTo>
                  <a:close/>
                  <a:moveTo>
                    <a:pt x="180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72" y="3787"/>
                    <a:pt x="180" y="3787"/>
                  </a:cubicBezTo>
                  <a:lnTo>
                    <a:pt x="1323" y="3787"/>
                  </a:lnTo>
                  <a:cubicBezTo>
                    <a:pt x="1418" y="3787"/>
                    <a:pt x="1501" y="3715"/>
                    <a:pt x="1501" y="3608"/>
                  </a:cubicBezTo>
                  <a:lnTo>
                    <a:pt x="1501" y="179"/>
                  </a:lnTo>
                  <a:cubicBezTo>
                    <a:pt x="1501" y="72"/>
                    <a:pt x="1430" y="1"/>
                    <a:pt x="13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6" name="Google Shape;726;p53"/>
            <p:cNvSpPr/>
            <p:nvPr/>
          </p:nvSpPr>
          <p:spPr>
            <a:xfrm>
              <a:off x="3824739" y="3890112"/>
              <a:ext cx="55002" cy="55002"/>
            </a:xfrm>
            <a:custGeom>
              <a:avLst/>
              <a:gdLst/>
              <a:ahLst/>
              <a:cxnLst/>
              <a:rect l="l" t="t" r="r" b="b"/>
              <a:pathLst>
                <a:path w="1728" h="1728" extrusionOk="0">
                  <a:moveTo>
                    <a:pt x="870" y="334"/>
                  </a:moveTo>
                  <a:cubicBezTo>
                    <a:pt x="1156" y="334"/>
                    <a:pt x="1394" y="572"/>
                    <a:pt x="1394" y="846"/>
                  </a:cubicBezTo>
                  <a:cubicBezTo>
                    <a:pt x="1394" y="1132"/>
                    <a:pt x="1156" y="1370"/>
                    <a:pt x="870" y="1370"/>
                  </a:cubicBezTo>
                  <a:cubicBezTo>
                    <a:pt x="584" y="1370"/>
                    <a:pt x="346" y="1132"/>
                    <a:pt x="346" y="846"/>
                  </a:cubicBezTo>
                  <a:cubicBezTo>
                    <a:pt x="346" y="572"/>
                    <a:pt x="584" y="334"/>
                    <a:pt x="870" y="334"/>
                  </a:cubicBezTo>
                  <a:close/>
                  <a:moveTo>
                    <a:pt x="870" y="1"/>
                  </a:moveTo>
                  <a:cubicBezTo>
                    <a:pt x="394" y="1"/>
                    <a:pt x="1" y="394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4"/>
                    <a:pt x="1346" y="1"/>
                    <a:pt x="8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7" name="Google Shape;727;p53"/>
            <p:cNvSpPr/>
            <p:nvPr/>
          </p:nvSpPr>
          <p:spPr>
            <a:xfrm>
              <a:off x="3904696" y="3955682"/>
              <a:ext cx="128148" cy="120540"/>
            </a:xfrm>
            <a:custGeom>
              <a:avLst/>
              <a:gdLst/>
              <a:ahLst/>
              <a:cxnLst/>
              <a:rect l="l" t="t" r="r" b="b"/>
              <a:pathLst>
                <a:path w="4026" h="3787" extrusionOk="0">
                  <a:moveTo>
                    <a:pt x="191" y="1"/>
                  </a:moveTo>
                  <a:cubicBezTo>
                    <a:pt x="96" y="1"/>
                    <a:pt x="1" y="72"/>
                    <a:pt x="1" y="179"/>
                  </a:cubicBezTo>
                  <a:lnTo>
                    <a:pt x="1" y="3608"/>
                  </a:lnTo>
                  <a:cubicBezTo>
                    <a:pt x="1" y="3703"/>
                    <a:pt x="84" y="3787"/>
                    <a:pt x="191" y="3787"/>
                  </a:cubicBezTo>
                  <a:lnTo>
                    <a:pt x="1334" y="3787"/>
                  </a:lnTo>
                  <a:cubicBezTo>
                    <a:pt x="1418" y="3787"/>
                    <a:pt x="1513" y="3715"/>
                    <a:pt x="1513" y="3608"/>
                  </a:cubicBezTo>
                  <a:lnTo>
                    <a:pt x="1513" y="2382"/>
                  </a:lnTo>
                  <a:cubicBezTo>
                    <a:pt x="1513" y="1977"/>
                    <a:pt x="1596" y="1501"/>
                    <a:pt x="2037" y="1501"/>
                  </a:cubicBezTo>
                  <a:cubicBezTo>
                    <a:pt x="2347" y="1501"/>
                    <a:pt x="2477" y="1763"/>
                    <a:pt x="2525" y="2060"/>
                  </a:cubicBezTo>
                  <a:cubicBezTo>
                    <a:pt x="2537" y="2156"/>
                    <a:pt x="2608" y="2215"/>
                    <a:pt x="2692" y="2215"/>
                  </a:cubicBezTo>
                  <a:cubicBezTo>
                    <a:pt x="2787" y="2215"/>
                    <a:pt x="2870" y="2120"/>
                    <a:pt x="2847" y="2025"/>
                  </a:cubicBezTo>
                  <a:cubicBezTo>
                    <a:pt x="2763" y="1465"/>
                    <a:pt x="2477" y="1155"/>
                    <a:pt x="2013" y="1155"/>
                  </a:cubicBezTo>
                  <a:cubicBezTo>
                    <a:pt x="1465" y="1155"/>
                    <a:pt x="1156" y="1608"/>
                    <a:pt x="1156" y="2382"/>
                  </a:cubicBezTo>
                  <a:lnTo>
                    <a:pt x="1156" y="3430"/>
                  </a:lnTo>
                  <a:lnTo>
                    <a:pt x="346" y="3430"/>
                  </a:lnTo>
                  <a:lnTo>
                    <a:pt x="346" y="358"/>
                  </a:lnTo>
                  <a:lnTo>
                    <a:pt x="918" y="358"/>
                  </a:lnTo>
                  <a:lnTo>
                    <a:pt x="918" y="572"/>
                  </a:lnTo>
                  <a:cubicBezTo>
                    <a:pt x="918" y="632"/>
                    <a:pt x="930" y="679"/>
                    <a:pt x="977" y="715"/>
                  </a:cubicBezTo>
                  <a:cubicBezTo>
                    <a:pt x="1007" y="733"/>
                    <a:pt x="1043" y="742"/>
                    <a:pt x="1078" y="742"/>
                  </a:cubicBezTo>
                  <a:cubicBezTo>
                    <a:pt x="1114" y="742"/>
                    <a:pt x="1150" y="733"/>
                    <a:pt x="1180" y="715"/>
                  </a:cubicBezTo>
                  <a:cubicBezTo>
                    <a:pt x="1477" y="477"/>
                    <a:pt x="1835" y="358"/>
                    <a:pt x="2227" y="358"/>
                  </a:cubicBezTo>
                  <a:cubicBezTo>
                    <a:pt x="3204" y="358"/>
                    <a:pt x="3656" y="1191"/>
                    <a:pt x="3656" y="2001"/>
                  </a:cubicBezTo>
                  <a:lnTo>
                    <a:pt x="3656" y="3430"/>
                  </a:lnTo>
                  <a:lnTo>
                    <a:pt x="2847" y="3430"/>
                  </a:lnTo>
                  <a:lnTo>
                    <a:pt x="2847" y="2870"/>
                  </a:lnTo>
                  <a:cubicBezTo>
                    <a:pt x="2847" y="2775"/>
                    <a:pt x="2775" y="2703"/>
                    <a:pt x="2692" y="2703"/>
                  </a:cubicBezTo>
                  <a:cubicBezTo>
                    <a:pt x="2597" y="2703"/>
                    <a:pt x="2525" y="2775"/>
                    <a:pt x="2525" y="2870"/>
                  </a:cubicBezTo>
                  <a:lnTo>
                    <a:pt x="2525" y="3596"/>
                  </a:lnTo>
                  <a:cubicBezTo>
                    <a:pt x="2525" y="3691"/>
                    <a:pt x="2597" y="3775"/>
                    <a:pt x="2704" y="3775"/>
                  </a:cubicBezTo>
                  <a:lnTo>
                    <a:pt x="3847" y="3775"/>
                  </a:lnTo>
                  <a:cubicBezTo>
                    <a:pt x="3942" y="3775"/>
                    <a:pt x="4025" y="3703"/>
                    <a:pt x="4025" y="3596"/>
                  </a:cubicBezTo>
                  <a:lnTo>
                    <a:pt x="4025" y="1989"/>
                  </a:lnTo>
                  <a:cubicBezTo>
                    <a:pt x="4025" y="810"/>
                    <a:pt x="3299" y="1"/>
                    <a:pt x="2239" y="1"/>
                  </a:cubicBezTo>
                  <a:cubicBezTo>
                    <a:pt x="1894" y="1"/>
                    <a:pt x="1573" y="84"/>
                    <a:pt x="1275" y="251"/>
                  </a:cubicBezTo>
                  <a:lnTo>
                    <a:pt x="1275" y="179"/>
                  </a:lnTo>
                  <a:cubicBezTo>
                    <a:pt x="1275" y="84"/>
                    <a:pt x="1204" y="1"/>
                    <a:pt x="10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5" kern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ocial Media Addiction Breakthrough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51D7D1"/>
      </a:lt2>
      <a:accent1>
        <a:srgbClr val="51D7D1"/>
      </a:accent1>
      <a:accent2>
        <a:srgbClr val="CAAECE"/>
      </a:accent2>
      <a:accent3>
        <a:srgbClr val="CF8FD8"/>
      </a:accent3>
      <a:accent4>
        <a:srgbClr val="8FF0EB"/>
      </a:accent4>
      <a:accent5>
        <a:srgbClr val="51D7D1"/>
      </a:accent5>
      <a:accent6>
        <a:srgbClr val="CAAEC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/>
</ds:datastoreItem>
</file>

<file path=customXml/itemProps2.xml><?xml version="1.0" encoding="utf-8"?>
<ds:datastoreItem xmlns:ds="http://schemas.openxmlformats.org/officeDocument/2006/customXml" ds:itemID="{04948363-B267-4BAC-8655-100FBEC280C1}">
  <ds:schemaRefs/>
</ds:datastoreItem>
</file>

<file path=customXml/itemProps3.xml><?xml version="1.0" encoding="utf-8"?>
<ds:datastoreItem xmlns:ds="http://schemas.openxmlformats.org/officeDocument/2006/customXml" ds:itemID="{BA719FA4-954C-4FA8-82CB-206659C3B82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{C46F5383-D653-4208-BA70-8FB59F61B48F}TF8a9b5915-b8c7-461e-8cdd-693d48b5e32371f7b7e2_win32-4bf0b9a2ea37</Template>
  <TotalTime>7</TotalTime>
  <Words>1343</Words>
  <Application>Microsoft Office PowerPoint</Application>
  <PresentationFormat>Widescreen</PresentationFormat>
  <Paragraphs>147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9" baseType="lpstr">
      <vt:lpstr>Arial</vt:lpstr>
      <vt:lpstr>Arial Black</vt:lpstr>
      <vt:lpstr>Calibri</vt:lpstr>
      <vt:lpstr>Cambria</vt:lpstr>
      <vt:lpstr>Catamaran Thin</vt:lpstr>
      <vt:lpstr>Figtree</vt:lpstr>
      <vt:lpstr>Mongolian Baiti</vt:lpstr>
      <vt:lpstr>Nunito Light</vt:lpstr>
      <vt:lpstr>Overpass ExtraLight</vt:lpstr>
      <vt:lpstr>Overpass SemiBold</vt:lpstr>
      <vt:lpstr>PT Serif</vt:lpstr>
      <vt:lpstr>Raleway Thin</vt:lpstr>
      <vt:lpstr>Roboto Condensed Light</vt:lpstr>
      <vt:lpstr>Sabon Next LT</vt:lpstr>
      <vt:lpstr>Thasadith</vt:lpstr>
      <vt:lpstr>Times New Roman</vt:lpstr>
      <vt:lpstr>Unica One</vt:lpstr>
      <vt:lpstr>Custom</vt:lpstr>
      <vt:lpstr>Social Media Addiction Breakthrough by Slidesgo</vt:lpstr>
      <vt:lpstr>Хэвлэл мэдээллийн өөрийн зохицуулалтын төлөвшил: Ёс зүйн хорооны шийдвэрийн тойм ба Хиймэл оюуны сорилт</vt:lpstr>
      <vt:lpstr>“Цахиурын хөндий биднийг аварна гэж бүү хүлээ”</vt:lpstr>
      <vt:lpstr>03</vt:lpstr>
      <vt:lpstr>PowerPoint Presentation</vt:lpstr>
      <vt:lpstr>PowerPoint Presentation</vt:lpstr>
      <vt:lpstr>PowerPoint Presentation</vt:lpstr>
      <vt:lpstr>2. Сэтгүүл зүйн ЁС ЗҮЙН ЗӨРЧЛИЙН ЧИГ ХАНДЛАГА БА БОДИТ БАЙДАЛ </vt:lpstr>
      <vt:lpstr>ЁС ЗҮЙН ТҮГЭЭМЭЛ АЛДАА</vt:lpstr>
      <vt:lpstr>ЁС ЗҮЙН ТҮГЭЭМЭЛ АЛДАА</vt:lpstr>
      <vt:lpstr>3. ХИЙМЭЛ ОЮУН бидний алдааг ХЭРХЭН “ДЭВЭРГЭЖ” байна вэ? </vt:lpstr>
      <vt:lpstr>PowerPoint Presentation</vt:lpstr>
      <vt:lpstr>4. ХУУЛИЙН ЗОХИЦУУЛАЛТЫН “ДАРАМТ” БА БИДНИЙ “БАМБАЙ” </vt:lpstr>
      <vt:lpstr>PowerPoint Presentation</vt:lpstr>
      <vt:lpstr>Хэвлэл мэдээллийн зохицуулалтын төрлүүд</vt:lpstr>
      <vt:lpstr>Хууль +  сайн дурын оролцоо = хуулиар баталгаажсан / урамшуулалтай өөрийн зохицуулалт </vt:lpstr>
      <vt:lpstr>Судлаачдын санал, зөвлөмж</vt:lpstr>
      <vt:lpstr>ӨӨРИЙН ЗОХИЦУУЛАЛТЫН тухай эргэцүүлэл</vt:lpstr>
      <vt:lpstr>Цаашид бид яах ёстой вэ?</vt:lpstr>
      <vt:lpstr>УРИАЛГА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Gunjidmaa Gongor</cp:lastModifiedBy>
  <cp:revision>108</cp:revision>
  <dcterms:created xsi:type="dcterms:W3CDTF">2026-09-16T06:55:00Z</dcterms:created>
  <dcterms:modified xsi:type="dcterms:W3CDTF">2026-09-16T23:29:31Z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KSOProductBuildVer">
    <vt:lpwstr>1033-12.1.0.28485</vt:lpwstr>
  </property>
  <property fmtid="{D5CDD505-2E9C-101B-9397-08002B2CF9AE}" pid="4" name="ICV">
    <vt:lpwstr>24DEF4E485FC4EE0BB3D77FA7540FD44_12</vt:lpwstr>
  </property>
</Properties>
</file>